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387" r:id="rId4"/>
    <p:sldId id="328" r:id="rId5"/>
    <p:sldId id="389" r:id="rId6"/>
    <p:sldId id="388" r:id="rId7"/>
    <p:sldId id="390" r:id="rId8"/>
    <p:sldId id="339" r:id="rId9"/>
    <p:sldId id="335" r:id="rId10"/>
    <p:sldId id="337" r:id="rId11"/>
    <p:sldId id="338" r:id="rId12"/>
    <p:sldId id="341" r:id="rId13"/>
    <p:sldId id="342" r:id="rId14"/>
    <p:sldId id="343" r:id="rId15"/>
    <p:sldId id="344" r:id="rId16"/>
    <p:sldId id="345" r:id="rId17"/>
    <p:sldId id="347" r:id="rId18"/>
    <p:sldId id="348" r:id="rId19"/>
    <p:sldId id="391" r:id="rId20"/>
    <p:sldId id="392" r:id="rId21"/>
    <p:sldId id="393" r:id="rId22"/>
    <p:sldId id="410" r:id="rId23"/>
    <p:sldId id="412" r:id="rId24"/>
    <p:sldId id="411" r:id="rId25"/>
    <p:sldId id="413" r:id="rId26"/>
    <p:sldId id="414" r:id="rId27"/>
    <p:sldId id="336" r:id="rId28"/>
    <p:sldId id="395" r:id="rId29"/>
    <p:sldId id="396" r:id="rId30"/>
    <p:sldId id="408" r:id="rId31"/>
    <p:sldId id="409" r:id="rId32"/>
    <p:sldId id="398" r:id="rId33"/>
    <p:sldId id="400" r:id="rId34"/>
    <p:sldId id="399" r:id="rId35"/>
    <p:sldId id="402" r:id="rId36"/>
    <p:sldId id="401" r:id="rId37"/>
    <p:sldId id="403" r:id="rId38"/>
    <p:sldId id="404" r:id="rId39"/>
    <p:sldId id="405" r:id="rId40"/>
    <p:sldId id="406" r:id="rId41"/>
    <p:sldId id="324" r:id="rId4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4"/>
      <p:bold r:id="rId45"/>
      <p:italic r:id="rId46"/>
      <p:boldItalic r:id="rId47"/>
    </p:embeddedFont>
    <p:embeddedFont>
      <p:font typeface="Roboto Black" panose="02000000000000000000" pitchFamily="2" charset="0"/>
      <p:bold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54">
          <p15:clr>
            <a:srgbClr val="A4A3A4"/>
          </p15:clr>
        </p15:guide>
        <p15:guide id="2" pos="454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4" roundtripDataSignature="AMtx7mgUGN6ISbZiW8JYuXcbmvE2862U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3E93C8-87CE-4162-A11E-C60975044FDE}" v="70" dt="2025-06-03T19:23:04.513"/>
  </p1510:revLst>
</p1510:revInfo>
</file>

<file path=ppt/tableStyles.xml><?xml version="1.0" encoding="utf-8"?>
<a:tblStyleLst xmlns:a="http://schemas.openxmlformats.org/drawingml/2006/main" def="{5767681B-256A-4304-AFB2-B3D1981C573F}">
  <a:tblStyle styleId="{5767681B-256A-4304-AFB2-B3D1981C573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2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02" y="50"/>
      </p:cViewPr>
      <p:guideLst>
        <p:guide orient="horz" pos="454"/>
        <p:guide pos="45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84" Type="http://customschemas.google.com/relationships/presentationmetadata" Target="metadata"/><Relationship Id="rId89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8" Type="http://schemas.openxmlformats.org/officeDocument/2006/relationships/slide" Target="slides/slide7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vick" userId="238b960ec7e7fce5" providerId="LiveId" clId="{2B3E93C8-87CE-4162-A11E-C60975044FDE}"/>
    <pc:docChg chg="undo custSel addSld delSld modSld">
      <pc:chgData name="Daniel vick" userId="238b960ec7e7fce5" providerId="LiveId" clId="{2B3E93C8-87CE-4162-A11E-C60975044FDE}" dt="2025-06-03T20:00:01.450" v="138" actId="1076"/>
      <pc:docMkLst>
        <pc:docMk/>
      </pc:docMkLst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0" sldId="257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0" sldId="257"/>
            <ac:spMk id="3" creationId="{09D1497B-0F81-C14E-2523-DD30934E62FE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0" sldId="257"/>
            <ac:spMk id="4" creationId="{DE55CF09-6D7A-3110-1CAC-70EDF5F0D0CA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0" sldId="257"/>
            <ac:spMk id="5" creationId="{30FDD865-9671-D871-F741-4953D38578AA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0" sldId="257"/>
            <ac:spMk id="58" creationId="{00000000-0000-0000-0000-000000000000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0" sldId="324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0" sldId="324"/>
            <ac:spMk id="648" creationId="{00000000-0000-0000-0000-000000000000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0" sldId="324"/>
            <ac:spMk id="651" creationId="{00000000-0000-0000-0000-000000000000}"/>
          </ac:spMkLst>
        </pc:spChg>
      </pc:sldChg>
      <pc:sldChg chg="modSp mod">
        <pc:chgData name="Daniel vick" userId="238b960ec7e7fce5" providerId="LiveId" clId="{2B3E93C8-87CE-4162-A11E-C60975044FDE}" dt="2025-06-03T19:11:01.683" v="83" actId="255"/>
        <pc:sldMkLst>
          <pc:docMk/>
          <pc:sldMk cId="3086429168" sldId="328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086429168" sldId="328"/>
            <ac:spMk id="2" creationId="{6E411115-0391-E3BF-B4B9-4C55E81C9A77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086429168" sldId="328"/>
            <ac:spMk id="68" creationId="{00000000-0000-0000-0000-000000000000}"/>
          </ac:spMkLst>
        </pc:spChg>
        <pc:graphicFrameChg chg="mod modGraphic">
          <ac:chgData name="Daniel vick" userId="238b960ec7e7fce5" providerId="LiveId" clId="{2B3E93C8-87CE-4162-A11E-C60975044FDE}" dt="2025-06-03T19:11:01.683" v="83" actId="255"/>
          <ac:graphicFrameMkLst>
            <pc:docMk/>
            <pc:sldMk cId="3086429168" sldId="328"/>
            <ac:graphicFrameMk id="4" creationId="{581B0662-B178-2B69-37CF-A0A9FBEECF67}"/>
          </ac:graphicFrameMkLst>
        </pc:graphicFrameChg>
        <pc:graphicFrameChg chg="modGraphic">
          <ac:chgData name="Daniel vick" userId="238b960ec7e7fce5" providerId="LiveId" clId="{2B3E93C8-87CE-4162-A11E-C60975044FDE}" dt="2025-06-03T18:51:31.409" v="38" actId="2"/>
          <ac:graphicFrameMkLst>
            <pc:docMk/>
            <pc:sldMk cId="3086429168" sldId="328"/>
            <ac:graphicFrameMk id="5" creationId="{A814199D-19C1-DCB1-FB1F-CB3AA7CA918B}"/>
          </ac:graphicFrameMkLst>
        </pc:graphicFrame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490643252" sldId="335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490643252" sldId="335"/>
            <ac:spMk id="2" creationId="{0BAEACE8-0405-0ADE-B539-4334E96F1D7C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490643252" sldId="335"/>
            <ac:spMk id="68" creationId="{00000000-0000-0000-0000-000000000000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1921053268" sldId="336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1921053268" sldId="336"/>
            <ac:spMk id="12" creationId="{33E61F42-72EF-EAF1-D836-2D44C6AE5908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1921053268" sldId="336"/>
            <ac:spMk id="68" creationId="{00000000-0000-0000-0000-000000000000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4087524718" sldId="337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4087524718" sldId="337"/>
            <ac:spMk id="3" creationId="{0244D20B-822E-6E62-B0DA-3EA3D4D0942A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4087524718" sldId="337"/>
            <ac:spMk id="68" creationId="{00000000-0000-0000-0000-000000000000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304797559" sldId="338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04797559" sldId="338"/>
            <ac:spMk id="3" creationId="{0244D20B-822E-6E62-B0DA-3EA3D4D0942A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04797559" sldId="338"/>
            <ac:spMk id="68" creationId="{00000000-0000-0000-0000-000000000000}"/>
          </ac:spMkLst>
        </pc:spChg>
        <pc:graphicFrameChg chg="modGraphic">
          <ac:chgData name="Daniel vick" userId="238b960ec7e7fce5" providerId="LiveId" clId="{2B3E93C8-87CE-4162-A11E-C60975044FDE}" dt="2025-06-03T18:50:44.228" v="2" actId="790"/>
          <ac:graphicFrameMkLst>
            <pc:docMk/>
            <pc:sldMk cId="304797559" sldId="338"/>
            <ac:graphicFrameMk id="2" creationId="{EB05C365-9729-9565-E5F8-D539DEAF14BB}"/>
          </ac:graphicFrameMkLst>
        </pc:graphicFrame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166273478" sldId="339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166273478" sldId="339"/>
            <ac:spMk id="2" creationId="{0BAEACE8-0405-0ADE-B539-4334E96F1D7C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166273478" sldId="339"/>
            <ac:spMk id="3" creationId="{FA8C72A6-1898-16D4-3337-D6704780D5E5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166273478" sldId="339"/>
            <ac:spMk id="6" creationId="{0CF89E60-B634-544D-EADD-D68A2AAE975E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166273478" sldId="339"/>
            <ac:spMk id="68" creationId="{00000000-0000-0000-0000-000000000000}"/>
          </ac:spMkLst>
        </pc:spChg>
      </pc:sldChg>
      <pc:sldChg chg="modSp mod">
        <pc:chgData name="Daniel vick" userId="238b960ec7e7fce5" providerId="LiveId" clId="{2B3E93C8-87CE-4162-A11E-C60975044FDE}" dt="2025-06-03T18:50:53.623" v="5" actId="2"/>
        <pc:sldMkLst>
          <pc:docMk/>
          <pc:sldMk cId="3587721309" sldId="341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587721309" sldId="341"/>
            <ac:spMk id="3" creationId="{2F1EFA63-F4F6-9F75-F7D4-F212147680C8}"/>
          </ac:spMkLst>
        </pc:spChg>
        <pc:spChg chg="mod">
          <ac:chgData name="Daniel vick" userId="238b960ec7e7fce5" providerId="LiveId" clId="{2B3E93C8-87CE-4162-A11E-C60975044FDE}" dt="2025-06-03T18:50:53.623" v="5" actId="2"/>
          <ac:spMkLst>
            <pc:docMk/>
            <pc:sldMk cId="3587721309" sldId="341"/>
            <ac:spMk id="68" creationId="{12C78EBD-F04A-0945-CEB5-84A446329178}"/>
          </ac:spMkLst>
        </pc:spChg>
      </pc:sldChg>
      <pc:sldChg chg="modSp mod">
        <pc:chgData name="Daniel vick" userId="238b960ec7e7fce5" providerId="LiveId" clId="{2B3E93C8-87CE-4162-A11E-C60975044FDE}" dt="2025-06-03T18:50:57.704" v="9" actId="2"/>
        <pc:sldMkLst>
          <pc:docMk/>
          <pc:sldMk cId="4202509741" sldId="342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4202509741" sldId="342"/>
            <ac:spMk id="3" creationId="{396CD562-42B2-A29D-5DBC-53C87B4019DD}"/>
          </ac:spMkLst>
        </pc:spChg>
        <pc:spChg chg="mod">
          <ac:chgData name="Daniel vick" userId="238b960ec7e7fce5" providerId="LiveId" clId="{2B3E93C8-87CE-4162-A11E-C60975044FDE}" dt="2025-06-03T18:50:57.704" v="9" actId="2"/>
          <ac:spMkLst>
            <pc:docMk/>
            <pc:sldMk cId="4202509741" sldId="342"/>
            <ac:spMk id="68" creationId="{5158EC2F-E6BC-F6DF-AD31-8738D33976FB}"/>
          </ac:spMkLst>
        </pc:spChg>
      </pc:sldChg>
      <pc:sldChg chg="modSp mod">
        <pc:chgData name="Daniel vick" userId="238b960ec7e7fce5" providerId="LiveId" clId="{2B3E93C8-87CE-4162-A11E-C60975044FDE}" dt="2025-06-03T18:51:00.668" v="13" actId="2"/>
        <pc:sldMkLst>
          <pc:docMk/>
          <pc:sldMk cId="1684906810" sldId="343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1684906810" sldId="343"/>
            <ac:spMk id="3" creationId="{EC77FE2F-C76E-45B7-0409-49648F615B50}"/>
          </ac:spMkLst>
        </pc:spChg>
        <pc:spChg chg="mod">
          <ac:chgData name="Daniel vick" userId="238b960ec7e7fce5" providerId="LiveId" clId="{2B3E93C8-87CE-4162-A11E-C60975044FDE}" dt="2025-06-03T18:51:00.668" v="13" actId="2"/>
          <ac:spMkLst>
            <pc:docMk/>
            <pc:sldMk cId="1684906810" sldId="343"/>
            <ac:spMk id="68" creationId="{E168AC0A-DDF4-B92C-0637-7BD980F243C0}"/>
          </ac:spMkLst>
        </pc:spChg>
      </pc:sldChg>
      <pc:sldChg chg="modSp mod">
        <pc:chgData name="Daniel vick" userId="238b960ec7e7fce5" providerId="LiveId" clId="{2B3E93C8-87CE-4162-A11E-C60975044FDE}" dt="2025-06-03T18:51:02.269" v="16" actId="2"/>
        <pc:sldMkLst>
          <pc:docMk/>
          <pc:sldMk cId="2764564731" sldId="344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64564731" sldId="344"/>
            <ac:spMk id="3" creationId="{6AC162DB-A897-BA2C-EE6B-5D4AFD13FC39}"/>
          </ac:spMkLst>
        </pc:spChg>
        <pc:spChg chg="mod">
          <ac:chgData name="Daniel vick" userId="238b960ec7e7fce5" providerId="LiveId" clId="{2B3E93C8-87CE-4162-A11E-C60975044FDE}" dt="2025-06-03T18:51:02.269" v="16" actId="2"/>
          <ac:spMkLst>
            <pc:docMk/>
            <pc:sldMk cId="2764564731" sldId="344"/>
            <ac:spMk id="68" creationId="{E0921487-2926-CFB3-CFD6-7D16F0F3D3D5}"/>
          </ac:spMkLst>
        </pc:spChg>
      </pc:sldChg>
      <pc:sldChg chg="modSp mod">
        <pc:chgData name="Daniel vick" userId="238b960ec7e7fce5" providerId="LiveId" clId="{2B3E93C8-87CE-4162-A11E-C60975044FDE}" dt="2025-06-03T18:51:07.936" v="17" actId="313"/>
        <pc:sldMkLst>
          <pc:docMk/>
          <pc:sldMk cId="91574313" sldId="345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1574313" sldId="345"/>
            <ac:spMk id="3" creationId="{1DF87DE3-C960-FEBA-C6C8-C6EEC1A12E0F}"/>
          </ac:spMkLst>
        </pc:spChg>
        <pc:spChg chg="mod">
          <ac:chgData name="Daniel vick" userId="238b960ec7e7fce5" providerId="LiveId" clId="{2B3E93C8-87CE-4162-A11E-C60975044FDE}" dt="2025-06-03T18:51:07.936" v="17" actId="313"/>
          <ac:spMkLst>
            <pc:docMk/>
            <pc:sldMk cId="91574313" sldId="345"/>
            <ac:spMk id="68" creationId="{AA711840-C851-6358-9842-0CFC313BDFC9}"/>
          </ac:spMkLst>
        </pc:spChg>
      </pc:sldChg>
      <pc:sldChg chg="modSp mod">
        <pc:chgData name="Daniel vick" userId="238b960ec7e7fce5" providerId="LiveId" clId="{2B3E93C8-87CE-4162-A11E-C60975044FDE}" dt="2025-06-03T18:51:11.231" v="20" actId="2"/>
        <pc:sldMkLst>
          <pc:docMk/>
          <pc:sldMk cId="2514167991" sldId="347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514167991" sldId="347"/>
            <ac:spMk id="3" creationId="{D6F0988C-AA68-2547-36D3-CFAE60F3BB82}"/>
          </ac:spMkLst>
        </pc:spChg>
        <pc:spChg chg="mod">
          <ac:chgData name="Daniel vick" userId="238b960ec7e7fce5" providerId="LiveId" clId="{2B3E93C8-87CE-4162-A11E-C60975044FDE}" dt="2025-06-03T18:51:11.231" v="20" actId="2"/>
          <ac:spMkLst>
            <pc:docMk/>
            <pc:sldMk cId="2514167991" sldId="347"/>
            <ac:spMk id="68" creationId="{23F329FF-37D6-F047-6EA2-2897AAED30DC}"/>
          </ac:spMkLst>
        </pc:spChg>
        <pc:graphicFrameChg chg="modGraphic">
          <ac:chgData name="Daniel vick" userId="238b960ec7e7fce5" providerId="LiveId" clId="{2B3E93C8-87CE-4162-A11E-C60975044FDE}" dt="2025-06-03T18:50:44.228" v="2" actId="790"/>
          <ac:graphicFrameMkLst>
            <pc:docMk/>
            <pc:sldMk cId="2514167991" sldId="347"/>
            <ac:graphicFrameMk id="2" creationId="{76099B6E-7F72-3C74-DFD6-44D8DF4670DD}"/>
          </ac:graphicFrameMkLst>
        </pc:graphicFrameChg>
      </pc:sldChg>
      <pc:sldChg chg="modSp mod">
        <pc:chgData name="Daniel vick" userId="238b960ec7e7fce5" providerId="LiveId" clId="{2B3E93C8-87CE-4162-A11E-C60975044FDE}" dt="2025-06-03T18:51:17.956" v="21" actId="2"/>
        <pc:sldMkLst>
          <pc:docMk/>
          <pc:sldMk cId="3811358024" sldId="348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811358024" sldId="348"/>
            <ac:spMk id="3" creationId="{A2DD8420-29DD-8127-4A05-4999EC34BABA}"/>
          </ac:spMkLst>
        </pc:spChg>
        <pc:spChg chg="mod">
          <ac:chgData name="Daniel vick" userId="238b960ec7e7fce5" providerId="LiveId" clId="{2B3E93C8-87CE-4162-A11E-C60975044FDE}" dt="2025-06-03T18:51:17.956" v="21" actId="2"/>
          <ac:spMkLst>
            <pc:docMk/>
            <pc:sldMk cId="3811358024" sldId="348"/>
            <ac:spMk id="68" creationId="{811808F1-B624-38AE-0E9F-6A12CDB756D3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054784619" sldId="387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054784619" sldId="387"/>
            <ac:spMk id="2" creationId="{6C8B40C2-0725-A674-F465-9DE2240426E4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054784619" sldId="387"/>
            <ac:spMk id="6" creationId="{82D8637B-50FB-F51C-BA81-907C4454C5C0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054784619" sldId="387"/>
            <ac:spMk id="58" creationId="{875D9543-4519-6E0C-C2D2-7AEA3F0D4667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119392373" sldId="388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119392373" sldId="388"/>
            <ac:spMk id="2" creationId="{23C9CB73-95D8-8B1F-5D2C-05C94FB465F5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119392373" sldId="388"/>
            <ac:spMk id="8" creationId="{94B39B89-29D6-C403-1D30-8E832583C1A9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119392373" sldId="388"/>
            <ac:spMk id="68" creationId="{650150FA-96C6-51DB-2979-9BB414D53673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726778084" sldId="389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26778084" sldId="389"/>
            <ac:spMk id="2" creationId="{DF0BE477-700C-11A0-3207-B0F461942575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26778084" sldId="389"/>
            <ac:spMk id="8" creationId="{CCAD3577-609C-FEB9-0EB2-57618DD03D05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26778084" sldId="389"/>
            <ac:spMk id="68" creationId="{C96AC26B-7EA2-81A9-D410-212E60010208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52869611" sldId="390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52869611" sldId="390"/>
            <ac:spMk id="2" creationId="{02FA9D74-1D9A-E8F7-4008-8E5D2D085CE4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52869611" sldId="390"/>
            <ac:spMk id="8" creationId="{45411110-DA44-ED22-825F-B14BEE4E2D19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52869611" sldId="390"/>
            <ac:spMk id="68" creationId="{11EC66DC-FCBB-7F90-0548-E44A760C3FED}"/>
          </ac:spMkLst>
        </pc:spChg>
      </pc:sldChg>
      <pc:sldChg chg="modSp mod">
        <pc:chgData name="Daniel vick" userId="238b960ec7e7fce5" providerId="LiveId" clId="{2B3E93C8-87CE-4162-A11E-C60975044FDE}" dt="2025-06-03T18:51:20.535" v="24" actId="2"/>
        <pc:sldMkLst>
          <pc:docMk/>
          <pc:sldMk cId="3531204603" sldId="391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531204603" sldId="391"/>
            <ac:spMk id="3" creationId="{55568BD9-760C-2505-F72B-A6732AD27248}"/>
          </ac:spMkLst>
        </pc:spChg>
        <pc:spChg chg="mod">
          <ac:chgData name="Daniel vick" userId="238b960ec7e7fce5" providerId="LiveId" clId="{2B3E93C8-87CE-4162-A11E-C60975044FDE}" dt="2025-06-03T18:51:20.535" v="24" actId="2"/>
          <ac:spMkLst>
            <pc:docMk/>
            <pc:sldMk cId="3531204603" sldId="391"/>
            <ac:spMk id="68" creationId="{81581382-4A11-8DAD-6017-2F0EB41A4410}"/>
          </ac:spMkLst>
        </pc:spChg>
      </pc:sldChg>
      <pc:sldChg chg="modSp mod">
        <pc:chgData name="Daniel vick" userId="238b960ec7e7fce5" providerId="LiveId" clId="{2B3E93C8-87CE-4162-A11E-C60975044FDE}" dt="2025-06-03T19:23:41.346" v="98" actId="255"/>
        <pc:sldMkLst>
          <pc:docMk/>
          <pc:sldMk cId="2774127557" sldId="392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4127557" sldId="392"/>
            <ac:spMk id="2" creationId="{ABD3FE9A-BFD0-E56A-8AC3-A1D767DE7689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4127557" sldId="392"/>
            <ac:spMk id="6" creationId="{EC79B8F3-646D-50B3-0E5B-54EEF32B05F7}"/>
          </ac:spMkLst>
        </pc:spChg>
        <pc:spChg chg="mod">
          <ac:chgData name="Daniel vick" userId="238b960ec7e7fce5" providerId="LiveId" clId="{2B3E93C8-87CE-4162-A11E-C60975044FDE}" dt="2025-06-03T19:23:41.346" v="98" actId="255"/>
          <ac:spMkLst>
            <pc:docMk/>
            <pc:sldMk cId="2774127557" sldId="392"/>
            <ac:spMk id="8" creationId="{1A81281F-73CC-D10D-B120-E232F9B579CA}"/>
          </ac:spMkLst>
        </pc:spChg>
      </pc:sldChg>
      <pc:sldChg chg="modSp mod">
        <pc:chgData name="Daniel vick" userId="238b960ec7e7fce5" providerId="LiveId" clId="{2B3E93C8-87CE-4162-A11E-C60975044FDE}" dt="2025-06-03T19:16:54.319" v="85" actId="1076"/>
        <pc:sldMkLst>
          <pc:docMk/>
          <pc:sldMk cId="2989575607" sldId="393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989575607" sldId="393"/>
            <ac:spMk id="2" creationId="{66E26274-0DB2-CE45-6DDA-D609D6F3FB4E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989575607" sldId="393"/>
            <ac:spMk id="6" creationId="{0B924D12-8E6F-89F4-2B5F-E445B12B3C5F}"/>
          </ac:spMkLst>
        </pc:spChg>
        <pc:spChg chg="mod">
          <ac:chgData name="Daniel vick" userId="238b960ec7e7fce5" providerId="LiveId" clId="{2B3E93C8-87CE-4162-A11E-C60975044FDE}" dt="2025-06-03T19:16:54.319" v="85" actId="1076"/>
          <ac:spMkLst>
            <pc:docMk/>
            <pc:sldMk cId="2989575607" sldId="393"/>
            <ac:spMk id="8" creationId="{D63B1B9D-4D77-9C04-DE2A-89C0DD7D972A}"/>
          </ac:spMkLst>
        </pc:spChg>
      </pc:sldChg>
      <pc:sldChg chg="modSp del mod">
        <pc:chgData name="Daniel vick" userId="238b960ec7e7fce5" providerId="LiveId" clId="{2B3E93C8-87CE-4162-A11E-C60975044FDE}" dt="2025-06-03T18:53:58.433" v="56" actId="47"/>
        <pc:sldMkLst>
          <pc:docMk/>
          <pc:sldMk cId="942941004" sldId="394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42941004" sldId="394"/>
            <ac:spMk id="2" creationId="{8B99F61B-9103-3280-FB9A-C39D7FFC8AB3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42941004" sldId="394"/>
            <ac:spMk id="3" creationId="{06DAE6D1-3D1E-3523-657A-8FF5CF9C3580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42941004" sldId="394"/>
            <ac:spMk id="4" creationId="{928D2CFE-9D49-3FEE-BAC0-EE0B5C109255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42941004" sldId="394"/>
            <ac:spMk id="5" creationId="{5905164E-4F36-2AD2-79BE-6AE028DB5E69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42941004" sldId="394"/>
            <ac:spMk id="7" creationId="{31EE3810-38A1-06B3-5235-2D86EBC45B1D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42941004" sldId="394"/>
            <ac:spMk id="9" creationId="{E9C07302-6613-014D-D102-8A0124D9DC24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42941004" sldId="394"/>
            <ac:spMk id="11" creationId="{CF3F02B9-9CBB-3299-8BD7-2ABCD795F06F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42941004" sldId="394"/>
            <ac:spMk id="13" creationId="{67C5E15A-A543-55DA-7E7D-91A1C935B80D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935074540" sldId="395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35074540" sldId="395"/>
            <ac:spMk id="12" creationId="{0E689260-B878-34D6-4142-45A49CC31AC8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35074540" sldId="395"/>
            <ac:spMk id="68" creationId="{3EFAEC37-6590-1C0F-C486-9DED7CDEFD9C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3283123992" sldId="396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283123992" sldId="396"/>
            <ac:spMk id="3" creationId="{B4B6A9F8-0292-26C8-A8FD-CD563AEE1B9F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283123992" sldId="396"/>
            <ac:spMk id="12" creationId="{87FA410C-B90E-E343-D045-AA25BE9B7FD6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283123992" sldId="396"/>
            <ac:spMk id="68" creationId="{20C6C5E6-1594-B6C2-F3A2-0436B3A072B7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2589473" sldId="398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2589473" sldId="398"/>
            <ac:spMk id="5" creationId="{E91C092A-2FF0-F92F-BB7E-1E4B598D1CE1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2589473" sldId="398"/>
            <ac:spMk id="7" creationId="{9ADEF0CC-485B-305E-172A-1656E0633408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2589473" sldId="398"/>
            <ac:spMk id="68" creationId="{E3F25A6A-ECC8-81AA-66F9-22B033485D85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369407429" sldId="399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69407429" sldId="399"/>
            <ac:spMk id="11" creationId="{C0684A9C-E3AB-BF25-819E-195D639A7303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69407429" sldId="399"/>
            <ac:spMk id="68" creationId="{AEAF6BD9-BD51-1438-A971-8E6578B9866E}"/>
          </ac:spMkLst>
        </pc:spChg>
        <pc:graphicFrameChg chg="modGraphic">
          <ac:chgData name="Daniel vick" userId="238b960ec7e7fce5" providerId="LiveId" clId="{2B3E93C8-87CE-4162-A11E-C60975044FDE}" dt="2025-06-03T18:50:44.228" v="2" actId="790"/>
          <ac:graphicFrameMkLst>
            <pc:docMk/>
            <pc:sldMk cId="2369407429" sldId="399"/>
            <ac:graphicFrameMk id="9" creationId="{9151253C-9D47-4FF4-4086-1125FD57E58C}"/>
          </ac:graphicFrameMkLst>
        </pc:graphicFrame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779483268" sldId="400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9483268" sldId="400"/>
            <ac:spMk id="2" creationId="{9D951A11-3CFC-395A-8352-BF70A8842864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9483268" sldId="400"/>
            <ac:spMk id="11" creationId="{02537798-581C-D3B8-2E2F-9A28AEFB6196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9483268" sldId="400"/>
            <ac:spMk id="24" creationId="{7ECBBCE7-6367-229E-5471-8D86B2EEFFFD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9483268" sldId="400"/>
            <ac:spMk id="25" creationId="{33413353-1506-F96C-77FF-79E446F4CD31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9483268" sldId="400"/>
            <ac:spMk id="26" creationId="{97113A1C-FE58-102B-D314-4A601C52F56F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9483268" sldId="400"/>
            <ac:spMk id="27" creationId="{1ADFCB35-1623-0E70-4A73-79B6C2927CEA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9483268" sldId="400"/>
            <ac:spMk id="28" creationId="{94B4B178-E44B-EF01-0BA0-38C20BEA2BD9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9483268" sldId="400"/>
            <ac:spMk id="29" creationId="{BE8161C3-B235-7B01-16FF-64BFBD3040C2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9483268" sldId="400"/>
            <ac:spMk id="31" creationId="{BEDB91ED-898C-AC31-23A4-F5B6D7138A8C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779483268" sldId="400"/>
            <ac:spMk id="68" creationId="{EE007B8F-CA8C-BD52-D2FB-2F4BE8AB497F}"/>
          </ac:spMkLst>
        </pc:spChg>
      </pc:sldChg>
      <pc:sldChg chg="modSp mod">
        <pc:chgData name="Daniel vick" userId="238b960ec7e7fce5" providerId="LiveId" clId="{2B3E93C8-87CE-4162-A11E-C60975044FDE}" dt="2025-06-03T18:51:24.143" v="33" actId="2"/>
        <pc:sldMkLst>
          <pc:docMk/>
          <pc:sldMk cId="3427029522" sldId="401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427029522" sldId="401"/>
            <ac:spMk id="68" creationId="{8E12D659-C37B-CD87-B96F-D827B1DF4196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427029522" sldId="401"/>
            <ac:spMk id="601" creationId="{00000000-0000-0000-0000-000000000000}"/>
          </ac:spMkLst>
        </pc:spChg>
        <pc:spChg chg="mod">
          <ac:chgData name="Daniel vick" userId="238b960ec7e7fce5" providerId="LiveId" clId="{2B3E93C8-87CE-4162-A11E-C60975044FDE}" dt="2025-06-03T18:51:23.192" v="32" actId="2"/>
          <ac:spMkLst>
            <pc:docMk/>
            <pc:sldMk cId="3427029522" sldId="401"/>
            <ac:spMk id="602" creationId="{00000000-0000-0000-0000-000000000000}"/>
          </ac:spMkLst>
        </pc:spChg>
        <pc:spChg chg="mod">
          <ac:chgData name="Daniel vick" userId="238b960ec7e7fce5" providerId="LiveId" clId="{2B3E93C8-87CE-4162-A11E-C60975044FDE}" dt="2025-06-03T18:51:24.143" v="33" actId="2"/>
          <ac:spMkLst>
            <pc:docMk/>
            <pc:sldMk cId="3427029522" sldId="401"/>
            <ac:spMk id="603" creationId="{00000000-0000-0000-0000-000000000000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427029522" sldId="401"/>
            <ac:spMk id="604" creationId="{00000000-0000-0000-0000-000000000000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350581504" sldId="402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50581504" sldId="402"/>
            <ac:spMk id="68" creationId="{0EC3320D-7CC4-F7DE-8C0C-B8D941870660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50581504" sldId="402"/>
            <ac:spMk id="592" creationId="{00000000-0000-0000-0000-000000000000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50581504" sldId="402"/>
            <ac:spMk id="593" creationId="{00000000-0000-0000-0000-000000000000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50581504" sldId="402"/>
            <ac:spMk id="594" creationId="{00000000-0000-0000-0000-000000000000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50581504" sldId="402"/>
            <ac:spMk id="595" creationId="{00000000-0000-0000-0000-000000000000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185200400" sldId="403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185200400" sldId="403"/>
            <ac:spMk id="68" creationId="{60DAA303-7966-73F0-9462-B357CA052A1C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185200400" sldId="403"/>
            <ac:spMk id="604" creationId="{A1EB3D34-533F-821F-AE1B-72A02B6D08C6}"/>
          </ac:spMkLst>
        </pc:spChg>
      </pc:sldChg>
      <pc:sldChg chg="modSp mod">
        <pc:chgData name="Daniel vick" userId="238b960ec7e7fce5" providerId="LiveId" clId="{2B3E93C8-87CE-4162-A11E-C60975044FDE}" dt="2025-06-03T18:51:27.844" v="35" actId="313"/>
        <pc:sldMkLst>
          <pc:docMk/>
          <pc:sldMk cId="4269367418" sldId="404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4269367418" sldId="404"/>
            <ac:spMk id="68" creationId="{48CAAD81-D81D-0C62-CE8E-E32A7FAE0C9D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4269367418" sldId="404"/>
            <ac:spMk id="604" creationId="{4AD81B3B-9ADA-B1AE-D7DC-FE6B8D424902}"/>
          </ac:spMkLst>
        </pc:spChg>
        <pc:graphicFrameChg chg="modGraphic">
          <ac:chgData name="Daniel vick" userId="238b960ec7e7fce5" providerId="LiveId" clId="{2B3E93C8-87CE-4162-A11E-C60975044FDE}" dt="2025-06-03T18:51:27.844" v="35" actId="313"/>
          <ac:graphicFrameMkLst>
            <pc:docMk/>
            <pc:sldMk cId="4269367418" sldId="404"/>
            <ac:graphicFrameMk id="420" creationId="{00000000-0000-0000-0000-000000000000}"/>
          </ac:graphicFrameMkLst>
        </pc:graphicFrameChg>
        <pc:graphicFrameChg chg="modGraphic">
          <ac:chgData name="Daniel vick" userId="238b960ec7e7fce5" providerId="LiveId" clId="{2B3E93C8-87CE-4162-A11E-C60975044FDE}" dt="2025-06-03T18:50:44.228" v="2" actId="790"/>
          <ac:graphicFrameMkLst>
            <pc:docMk/>
            <pc:sldMk cId="4269367418" sldId="404"/>
            <ac:graphicFrameMk id="421" creationId="{00000000-0000-0000-0000-000000000000}"/>
          </ac:graphicFrameMkLst>
        </pc:graphicFrameChg>
      </pc:sldChg>
      <pc:sldChg chg="modSp mod">
        <pc:chgData name="Daniel vick" userId="238b960ec7e7fce5" providerId="LiveId" clId="{2B3E93C8-87CE-4162-A11E-C60975044FDE}" dt="2025-06-03T18:51:29.282" v="37" actId="313"/>
        <pc:sldMkLst>
          <pc:docMk/>
          <pc:sldMk cId="3041227354" sldId="405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041227354" sldId="405"/>
            <ac:spMk id="68" creationId="{0059B699-5A00-3B42-C608-E3F065909909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041227354" sldId="405"/>
            <ac:spMk id="604" creationId="{8526E199-C454-2966-33CE-503BB60B4031}"/>
          </ac:spMkLst>
        </pc:spChg>
        <pc:graphicFrameChg chg="modGraphic">
          <ac:chgData name="Daniel vick" userId="238b960ec7e7fce5" providerId="LiveId" clId="{2B3E93C8-87CE-4162-A11E-C60975044FDE}" dt="2025-06-03T18:51:29.282" v="37" actId="313"/>
          <ac:graphicFrameMkLst>
            <pc:docMk/>
            <pc:sldMk cId="3041227354" sldId="405"/>
            <ac:graphicFrameMk id="413" creationId="{00000000-0000-0000-0000-000000000000}"/>
          </ac:graphicFrameMkLst>
        </pc:graphicFrame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3070036162" sldId="406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070036162" sldId="406"/>
            <ac:spMk id="68" creationId="{E01BF698-4C73-A301-B49E-C6CFE06D0906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3070036162" sldId="406"/>
            <ac:spMk id="604" creationId="{C54D05F1-657C-6C66-2E98-8AD40DACDAB9}"/>
          </ac:spMkLst>
        </pc:spChg>
        <pc:graphicFrameChg chg="modGraphic">
          <ac:chgData name="Daniel vick" userId="238b960ec7e7fce5" providerId="LiveId" clId="{2B3E93C8-87CE-4162-A11E-C60975044FDE}" dt="2025-06-03T18:50:44.228" v="2" actId="790"/>
          <ac:graphicFrameMkLst>
            <pc:docMk/>
            <pc:sldMk cId="3070036162" sldId="406"/>
            <ac:graphicFrameMk id="428" creationId="{00000000-0000-0000-0000-000000000000}"/>
          </ac:graphicFrameMkLst>
        </pc:graphicFrame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918121736" sldId="408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18121736" sldId="408"/>
            <ac:spMk id="11" creationId="{48FE40DF-AEDA-B049-7E64-562ED375A6B2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18121736" sldId="408"/>
            <ac:spMk id="12" creationId="{6570B6FA-A514-BF08-5B98-7B16B939B584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918121736" sldId="408"/>
            <ac:spMk id="68" creationId="{8C1D557D-B851-D517-2DD3-C71782DA4A06}"/>
          </ac:spMkLst>
        </pc:spChg>
      </pc:sldChg>
      <pc:sldChg chg="modSp mod">
        <pc:chgData name="Daniel vick" userId="238b960ec7e7fce5" providerId="LiveId" clId="{2B3E93C8-87CE-4162-A11E-C60975044FDE}" dt="2025-06-03T18:50:44.228" v="2" actId="790"/>
        <pc:sldMkLst>
          <pc:docMk/>
          <pc:sldMk cId="2372976126" sldId="409"/>
        </pc:sldMkLst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72976126" sldId="409"/>
            <ac:spMk id="2" creationId="{54CBFECE-9A77-26C2-FB4A-EBF03B0C3EB3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72976126" sldId="409"/>
            <ac:spMk id="3" creationId="{953DBED8-0483-D346-0E95-D9B6A3DA9965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72976126" sldId="409"/>
            <ac:spMk id="4" creationId="{5475E211-3118-6827-E2FD-7C3A565C5D6D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72976126" sldId="409"/>
            <ac:spMk id="5" creationId="{180ED311-3149-C264-5281-B015DBA4139E}"/>
          </ac:spMkLst>
        </pc:spChg>
        <pc:spChg chg="mod">
          <ac:chgData name="Daniel vick" userId="238b960ec7e7fce5" providerId="LiveId" clId="{2B3E93C8-87CE-4162-A11E-C60975044FDE}" dt="2025-06-03T18:50:44.228" v="2" actId="790"/>
          <ac:spMkLst>
            <pc:docMk/>
            <pc:sldMk cId="2372976126" sldId="409"/>
            <ac:spMk id="68" creationId="{4FF8643D-0058-2354-5C1A-6358B3D532A2}"/>
          </ac:spMkLst>
        </pc:spChg>
      </pc:sldChg>
      <pc:sldChg chg="addSp delSp modSp add mod delAnim">
        <pc:chgData name="Daniel vick" userId="238b960ec7e7fce5" providerId="LiveId" clId="{2B3E93C8-87CE-4162-A11E-C60975044FDE}" dt="2025-06-03T19:54:39.164" v="102" actId="1076"/>
        <pc:sldMkLst>
          <pc:docMk/>
          <pc:sldMk cId="2218298850" sldId="410"/>
        </pc:sldMkLst>
        <pc:spChg chg="add del">
          <ac:chgData name="Daniel vick" userId="238b960ec7e7fce5" providerId="LiveId" clId="{2B3E93C8-87CE-4162-A11E-C60975044FDE}" dt="2025-06-03T18:53:14.186" v="47" actId="478"/>
          <ac:spMkLst>
            <pc:docMk/>
            <pc:sldMk cId="2218298850" sldId="410"/>
            <ac:spMk id="2" creationId="{952D8956-5096-FDA9-406C-BD16F8D9F1F1}"/>
          </ac:spMkLst>
        </pc:spChg>
        <pc:spChg chg="del">
          <ac:chgData name="Daniel vick" userId="238b960ec7e7fce5" providerId="LiveId" clId="{2B3E93C8-87CE-4162-A11E-C60975044FDE}" dt="2025-06-03T18:53:10.304" v="44" actId="478"/>
          <ac:spMkLst>
            <pc:docMk/>
            <pc:sldMk cId="2218298850" sldId="410"/>
            <ac:spMk id="3" creationId="{86E6526D-66E7-D0A6-7025-427A54B65673}"/>
          </ac:spMkLst>
        </pc:spChg>
        <pc:spChg chg="del">
          <ac:chgData name="Daniel vick" userId="238b960ec7e7fce5" providerId="LiveId" clId="{2B3E93C8-87CE-4162-A11E-C60975044FDE}" dt="2025-06-03T18:53:16.243" v="48" actId="478"/>
          <ac:spMkLst>
            <pc:docMk/>
            <pc:sldMk cId="2218298850" sldId="410"/>
            <ac:spMk id="4" creationId="{2E3D822D-F5D8-E704-6A5B-A993114C9161}"/>
          </ac:spMkLst>
        </pc:spChg>
        <pc:spChg chg="del">
          <ac:chgData name="Daniel vick" userId="238b960ec7e7fce5" providerId="LiveId" clId="{2B3E93C8-87CE-4162-A11E-C60975044FDE}" dt="2025-06-03T18:53:05.242" v="40" actId="478"/>
          <ac:spMkLst>
            <pc:docMk/>
            <pc:sldMk cId="2218298850" sldId="410"/>
            <ac:spMk id="5" creationId="{EA3FC52E-9B5D-6E7E-126E-CBCDE2392B84}"/>
          </ac:spMkLst>
        </pc:spChg>
        <pc:spChg chg="del">
          <ac:chgData name="Daniel vick" userId="238b960ec7e7fce5" providerId="LiveId" clId="{2B3E93C8-87CE-4162-A11E-C60975044FDE}" dt="2025-06-03T18:53:09.209" v="43" actId="478"/>
          <ac:spMkLst>
            <pc:docMk/>
            <pc:sldMk cId="2218298850" sldId="410"/>
            <ac:spMk id="7" creationId="{B6E1D455-4069-570B-B7C8-C0D944915EFB}"/>
          </ac:spMkLst>
        </pc:spChg>
        <pc:spChg chg="del">
          <ac:chgData name="Daniel vick" userId="238b960ec7e7fce5" providerId="LiveId" clId="{2B3E93C8-87CE-4162-A11E-C60975044FDE}" dt="2025-06-03T18:53:06.577" v="41" actId="478"/>
          <ac:spMkLst>
            <pc:docMk/>
            <pc:sldMk cId="2218298850" sldId="410"/>
            <ac:spMk id="9" creationId="{ACFA3F6F-BFA4-1579-22D3-EBA67B0D8AB1}"/>
          </ac:spMkLst>
        </pc:spChg>
        <pc:spChg chg="del">
          <ac:chgData name="Daniel vick" userId="238b960ec7e7fce5" providerId="LiveId" clId="{2B3E93C8-87CE-4162-A11E-C60975044FDE}" dt="2025-06-03T18:53:08.065" v="42" actId="478"/>
          <ac:spMkLst>
            <pc:docMk/>
            <pc:sldMk cId="2218298850" sldId="410"/>
            <ac:spMk id="11" creationId="{3B1090DF-F86D-5D16-D38C-B64C847CDCA4}"/>
          </ac:spMkLst>
        </pc:spChg>
        <pc:spChg chg="del">
          <ac:chgData name="Daniel vick" userId="238b960ec7e7fce5" providerId="LiveId" clId="{2B3E93C8-87CE-4162-A11E-C60975044FDE}" dt="2025-06-03T18:53:11.881" v="45" actId="478"/>
          <ac:spMkLst>
            <pc:docMk/>
            <pc:sldMk cId="2218298850" sldId="410"/>
            <ac:spMk id="13" creationId="{60BCADB4-358A-C9E8-F1DC-B93C9495D9FC}"/>
          </ac:spMkLst>
        </pc:spChg>
        <pc:graphicFrameChg chg="add mod">
          <ac:chgData name="Daniel vick" userId="238b960ec7e7fce5" providerId="LiveId" clId="{2B3E93C8-87CE-4162-A11E-C60975044FDE}" dt="2025-06-03T18:53:17.808" v="49"/>
          <ac:graphicFrameMkLst>
            <pc:docMk/>
            <pc:sldMk cId="2218298850" sldId="410"/>
            <ac:graphicFrameMk id="8" creationId="{53AEFE1E-0EC3-BEA9-7BF1-62AAFD51D290}"/>
          </ac:graphicFrameMkLst>
        </pc:graphicFrameChg>
        <pc:picChg chg="add del mod">
          <ac:chgData name="Daniel vick" userId="238b960ec7e7fce5" providerId="LiveId" clId="{2B3E93C8-87CE-4162-A11E-C60975044FDE}" dt="2025-06-03T18:54:25.073" v="59" actId="478"/>
          <ac:picMkLst>
            <pc:docMk/>
            <pc:sldMk cId="2218298850" sldId="410"/>
            <ac:picMk id="10" creationId="{4072C3CD-B7E9-43E5-D1AA-E1FCB38AD4DD}"/>
          </ac:picMkLst>
        </pc:picChg>
        <pc:picChg chg="add del mod">
          <ac:chgData name="Daniel vick" userId="238b960ec7e7fce5" providerId="LiveId" clId="{2B3E93C8-87CE-4162-A11E-C60975044FDE}" dt="2025-06-03T18:56:39.616" v="75" actId="478"/>
          <ac:picMkLst>
            <pc:docMk/>
            <pc:sldMk cId="2218298850" sldId="410"/>
            <ac:picMk id="14" creationId="{D0FE08F5-E319-D55E-5D0E-F4FB9E9E1BF1}"/>
          </ac:picMkLst>
        </pc:picChg>
        <pc:picChg chg="add del mod">
          <ac:chgData name="Daniel vick" userId="238b960ec7e7fce5" providerId="LiveId" clId="{2B3E93C8-87CE-4162-A11E-C60975044FDE}" dt="2025-06-03T19:54:32.461" v="99" actId="478"/>
          <ac:picMkLst>
            <pc:docMk/>
            <pc:sldMk cId="2218298850" sldId="410"/>
            <ac:picMk id="16" creationId="{D5FF7C2F-547C-A761-D787-5C9D47E75E53}"/>
          </ac:picMkLst>
        </pc:picChg>
        <pc:picChg chg="add mod">
          <ac:chgData name="Daniel vick" userId="238b960ec7e7fce5" providerId="LiveId" clId="{2B3E93C8-87CE-4162-A11E-C60975044FDE}" dt="2025-06-03T19:54:39.164" v="102" actId="1076"/>
          <ac:picMkLst>
            <pc:docMk/>
            <pc:sldMk cId="2218298850" sldId="410"/>
            <ac:picMk id="18" creationId="{2AD2DAD3-BB53-225D-3AF4-00A94A4FA8E6}"/>
          </ac:picMkLst>
        </pc:picChg>
      </pc:sldChg>
      <pc:sldChg chg="addSp delSp modSp add mod">
        <pc:chgData name="Daniel vick" userId="238b960ec7e7fce5" providerId="LiveId" clId="{2B3E93C8-87CE-4162-A11E-C60975044FDE}" dt="2025-06-03T19:56:23.269" v="122" actId="1076"/>
        <pc:sldMkLst>
          <pc:docMk/>
          <pc:sldMk cId="1839622784" sldId="411"/>
        </pc:sldMkLst>
        <pc:picChg chg="add del mod">
          <ac:chgData name="Daniel vick" userId="238b960ec7e7fce5" providerId="LiveId" clId="{2B3E93C8-87CE-4162-A11E-C60975044FDE}" dt="2025-06-03T19:55:28.252" v="110" actId="478"/>
          <ac:picMkLst>
            <pc:docMk/>
            <pc:sldMk cId="1839622784" sldId="411"/>
            <ac:picMk id="4" creationId="{BFB13CB6-D63D-DAE5-B8D6-9F37A9C518B4}"/>
          </ac:picMkLst>
        </pc:picChg>
        <pc:picChg chg="add mod">
          <ac:chgData name="Daniel vick" userId="238b960ec7e7fce5" providerId="LiveId" clId="{2B3E93C8-87CE-4162-A11E-C60975044FDE}" dt="2025-06-03T19:56:23.269" v="122" actId="1076"/>
          <ac:picMkLst>
            <pc:docMk/>
            <pc:sldMk cId="1839622784" sldId="411"/>
            <ac:picMk id="7" creationId="{66A6ECD6-A958-B9DF-9F29-97EE5FD3D84A}"/>
          </ac:picMkLst>
        </pc:picChg>
        <pc:picChg chg="add mod">
          <ac:chgData name="Daniel vick" userId="238b960ec7e7fce5" providerId="LiveId" clId="{2B3E93C8-87CE-4162-A11E-C60975044FDE}" dt="2025-06-03T19:56:19.595" v="121" actId="1076"/>
          <ac:picMkLst>
            <pc:docMk/>
            <pc:sldMk cId="1839622784" sldId="411"/>
            <ac:picMk id="9" creationId="{1A4A7D60-3A49-8CF9-84C2-0196E7225D79}"/>
          </ac:picMkLst>
        </pc:picChg>
        <pc:picChg chg="del">
          <ac:chgData name="Daniel vick" userId="238b960ec7e7fce5" providerId="LiveId" clId="{2B3E93C8-87CE-4162-A11E-C60975044FDE}" dt="2025-06-03T18:54:04.960" v="58" actId="478"/>
          <ac:picMkLst>
            <pc:docMk/>
            <pc:sldMk cId="1839622784" sldId="411"/>
            <ac:picMk id="10" creationId="{D4C222AA-E18F-0D0E-C9BA-BADD7CF8BAE7}"/>
          </ac:picMkLst>
        </pc:picChg>
      </pc:sldChg>
      <pc:sldChg chg="addSp delSp modSp add mod">
        <pc:chgData name="Daniel vick" userId="238b960ec7e7fce5" providerId="LiveId" clId="{2B3E93C8-87CE-4162-A11E-C60975044FDE}" dt="2025-06-03T19:55:03.231" v="106" actId="1076"/>
        <pc:sldMkLst>
          <pc:docMk/>
          <pc:sldMk cId="662487755" sldId="412"/>
        </pc:sldMkLst>
        <pc:graphicFrameChg chg="add mod">
          <ac:chgData name="Daniel vick" userId="238b960ec7e7fce5" providerId="LiveId" clId="{2B3E93C8-87CE-4162-A11E-C60975044FDE}" dt="2025-06-03T18:54:50.354" v="69"/>
          <ac:graphicFrameMkLst>
            <pc:docMk/>
            <pc:sldMk cId="662487755" sldId="412"/>
            <ac:graphicFrameMk id="3" creationId="{03DF8AFE-F551-531D-4DB7-B4D4D018CE23}"/>
          </ac:graphicFrameMkLst>
        </pc:graphicFrameChg>
        <pc:picChg chg="add del mod">
          <ac:chgData name="Daniel vick" userId="238b960ec7e7fce5" providerId="LiveId" clId="{2B3E93C8-87CE-4162-A11E-C60975044FDE}" dt="2025-06-03T19:54:52.806" v="103" actId="478"/>
          <ac:picMkLst>
            <pc:docMk/>
            <pc:sldMk cId="662487755" sldId="412"/>
            <ac:picMk id="4" creationId="{8A5BBAD0-269B-C10D-B910-75109C12CD58}"/>
          </ac:picMkLst>
        </pc:picChg>
        <pc:picChg chg="add mod">
          <ac:chgData name="Daniel vick" userId="238b960ec7e7fce5" providerId="LiveId" clId="{2B3E93C8-87CE-4162-A11E-C60975044FDE}" dt="2025-06-03T19:55:03.231" v="106" actId="1076"/>
          <ac:picMkLst>
            <pc:docMk/>
            <pc:sldMk cId="662487755" sldId="412"/>
            <ac:picMk id="7" creationId="{748076E5-99D3-014D-5502-15DB2DC66A17}"/>
          </ac:picMkLst>
        </pc:picChg>
        <pc:picChg chg="del">
          <ac:chgData name="Daniel vick" userId="238b960ec7e7fce5" providerId="LiveId" clId="{2B3E93C8-87CE-4162-A11E-C60975044FDE}" dt="2025-06-03T18:54:49.584" v="68" actId="478"/>
          <ac:picMkLst>
            <pc:docMk/>
            <pc:sldMk cId="662487755" sldId="412"/>
            <ac:picMk id="14" creationId="{D42D9934-D5FF-0570-B480-F1487C9740D4}"/>
          </ac:picMkLst>
        </pc:picChg>
      </pc:sldChg>
      <pc:sldChg chg="addSp delSp modSp add mod">
        <pc:chgData name="Daniel vick" userId="238b960ec7e7fce5" providerId="LiveId" clId="{2B3E93C8-87CE-4162-A11E-C60975044FDE}" dt="2025-06-03T19:59:40.044" v="133" actId="1076"/>
        <pc:sldMkLst>
          <pc:docMk/>
          <pc:sldMk cId="555703091" sldId="413"/>
        </pc:sldMkLst>
        <pc:picChg chg="add del mod">
          <ac:chgData name="Daniel vick" userId="238b960ec7e7fce5" providerId="LiveId" clId="{2B3E93C8-87CE-4162-A11E-C60975044FDE}" dt="2025-06-03T19:57:12.100" v="130" actId="478"/>
          <ac:picMkLst>
            <pc:docMk/>
            <pc:sldMk cId="555703091" sldId="413"/>
            <ac:picMk id="4" creationId="{33FDDFA7-DDC6-DAAA-E786-5F8994E66965}"/>
          </ac:picMkLst>
        </pc:picChg>
        <pc:picChg chg="del">
          <ac:chgData name="Daniel vick" userId="238b960ec7e7fce5" providerId="LiveId" clId="{2B3E93C8-87CE-4162-A11E-C60975044FDE}" dt="2025-06-03T19:56:47.300" v="125" actId="478"/>
          <ac:picMkLst>
            <pc:docMk/>
            <pc:sldMk cId="555703091" sldId="413"/>
            <ac:picMk id="7" creationId="{AB44EEBF-83E6-1678-CD04-FD91DAD0EC28}"/>
          </ac:picMkLst>
        </pc:picChg>
        <pc:picChg chg="add mod">
          <ac:chgData name="Daniel vick" userId="238b960ec7e7fce5" providerId="LiveId" clId="{2B3E93C8-87CE-4162-A11E-C60975044FDE}" dt="2025-06-03T19:59:40.044" v="133" actId="1076"/>
          <ac:picMkLst>
            <pc:docMk/>
            <pc:sldMk cId="555703091" sldId="413"/>
            <ac:picMk id="8" creationId="{B6E0E5C4-E80F-DC6D-FE2B-8ABBB3B832FF}"/>
          </ac:picMkLst>
        </pc:picChg>
        <pc:picChg chg="del">
          <ac:chgData name="Daniel vick" userId="238b960ec7e7fce5" providerId="LiveId" clId="{2B3E93C8-87CE-4162-A11E-C60975044FDE}" dt="2025-06-03T19:56:46.861" v="124" actId="478"/>
          <ac:picMkLst>
            <pc:docMk/>
            <pc:sldMk cId="555703091" sldId="413"/>
            <ac:picMk id="9" creationId="{EE4BF895-5172-289F-8A7D-4A6D92EE268B}"/>
          </ac:picMkLst>
        </pc:picChg>
      </pc:sldChg>
      <pc:sldChg chg="addSp delSp modSp add mod">
        <pc:chgData name="Daniel vick" userId="238b960ec7e7fce5" providerId="LiveId" clId="{2B3E93C8-87CE-4162-A11E-C60975044FDE}" dt="2025-06-03T20:00:01.450" v="138" actId="1076"/>
        <pc:sldMkLst>
          <pc:docMk/>
          <pc:sldMk cId="2420477289" sldId="414"/>
        </pc:sldMkLst>
        <pc:picChg chg="add mod">
          <ac:chgData name="Daniel vick" userId="238b960ec7e7fce5" providerId="LiveId" clId="{2B3E93C8-87CE-4162-A11E-C60975044FDE}" dt="2025-06-03T20:00:01.450" v="138" actId="1076"/>
          <ac:picMkLst>
            <pc:docMk/>
            <pc:sldMk cId="2420477289" sldId="414"/>
            <ac:picMk id="4" creationId="{DFCA70AF-C33A-771C-44DF-112D1CF87164}"/>
          </ac:picMkLst>
        </pc:picChg>
        <pc:picChg chg="del">
          <ac:chgData name="Daniel vick" userId="238b960ec7e7fce5" providerId="LiveId" clId="{2B3E93C8-87CE-4162-A11E-C60975044FDE}" dt="2025-06-03T19:59:55.069" v="135" actId="478"/>
          <ac:picMkLst>
            <pc:docMk/>
            <pc:sldMk cId="2420477289" sldId="414"/>
            <ac:picMk id="8" creationId="{CF7C8519-158F-28E7-E825-73E2D2994B06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anie\OneDrive\Documentos\GitHub\TECNOLOGIA_ELECTRICA_EN_GENERACION_Y_GESTION_EFICIENTE_DE_ENERGIAS_RENOVABLES\ESTUDIO%20DE%20MERCADO%20TECNOLOG&#205;A%20EL&#201;CTRICA%20EN%20GENERACI&#211;N%20Y%20GESTI&#211;N%20EFICIENTE%20DE%20ENERG&#205;AS%20RENOVABLES%20(respuestas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r>
              <a:rPr lang="es-CO" sz="1100" noProof="0" dirty="0"/>
              <a:t>Del siguiente listado de programas técnicos profesionales, ¿cuál(es) de ellos desearías estudiar?, (Marque, se permiten múltiples respuestas).</a:t>
            </a:r>
          </a:p>
          <a:p>
            <a:pPr>
              <a:defRPr sz="1100"/>
            </a:pPr>
            <a:r>
              <a:rPr lang="es-CO" sz="1100" noProof="0" dirty="0"/>
              <a:t> 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endParaRPr lang="es-CO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endParaRPr lang="es-CO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Hoja1!$A$1:$A$5</c:f>
              <c:strCache>
                <c:ptCount val="5"/>
                <c:pt idx="0">
                  <c:v>Instalación de redes eléctricas de baja y media tensión</c:v>
                </c:pt>
                <c:pt idx="1">
                  <c:v>Instalación de sistemas de energías renovables</c:v>
                </c:pt>
                <c:pt idx="2">
                  <c:v>Procesamiento y reporte Analítioco de datos </c:v>
                </c:pt>
                <c:pt idx="3">
                  <c:v>Energías renovables</c:v>
                </c:pt>
                <c:pt idx="4">
                  <c:v>otros</c:v>
                </c:pt>
              </c:strCache>
            </c:strRef>
          </c:cat>
          <c:val>
            <c:numRef>
              <c:f>Hoja1!$B$1:$B$5</c:f>
              <c:numCache>
                <c:formatCode>General</c:formatCode>
                <c:ptCount val="5"/>
                <c:pt idx="0">
                  <c:v>122</c:v>
                </c:pt>
                <c:pt idx="1">
                  <c:v>151</c:v>
                </c:pt>
                <c:pt idx="2">
                  <c:v>199</c:v>
                </c:pt>
                <c:pt idx="3">
                  <c:v>155</c:v>
                </c:pt>
                <c:pt idx="4">
                  <c:v>275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CA-4288-AE74-52CC29D25D4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15303232"/>
        <c:axId val="1215303712"/>
      </c:barChart>
      <c:catAx>
        <c:axId val="1215303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s-CO"/>
          </a:p>
        </c:txPr>
        <c:crossAx val="1215303712"/>
        <c:crosses val="autoZero"/>
        <c:auto val="1"/>
        <c:lblAlgn val="ctr"/>
        <c:lblOffset val="100"/>
        <c:noMultiLvlLbl val="0"/>
      </c:catAx>
      <c:valAx>
        <c:axId val="1215303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s-CO"/>
          </a:p>
        </c:txPr>
        <c:crossAx val="1215303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pPr>
      <a:endParaRPr lang="es-CO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(respuestas).xlsx]pregunta3!Tabla dinámica3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pregunta3!$B$2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844-4627-8289-7AD73A08259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844-4627-8289-7AD73A08259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844-4627-8289-7AD73A08259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844-4627-8289-7AD73A08259F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pregunta3!$A$3:$A$7</c:f>
              <c:strCache>
                <c:ptCount val="4"/>
                <c:pt idx="0">
                  <c:v>Continuar estudiando</c:v>
                </c:pt>
                <c:pt idx="1">
                  <c:v>Empezar a trabajar</c:v>
                </c:pt>
                <c:pt idx="2">
                  <c:v>Las dos anteriores</c:v>
                </c:pt>
                <c:pt idx="3">
                  <c:v>No sabe / No contesta</c:v>
                </c:pt>
              </c:strCache>
            </c:strRef>
          </c:cat>
          <c:val>
            <c:numRef>
              <c:f>pregunta3!$B$3:$B$7</c:f>
              <c:numCache>
                <c:formatCode>General</c:formatCode>
                <c:ptCount val="4"/>
                <c:pt idx="0">
                  <c:v>10</c:v>
                </c:pt>
                <c:pt idx="1">
                  <c:v>2</c:v>
                </c:pt>
                <c:pt idx="2">
                  <c:v>26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844-4627-8289-7AD73A08259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(respuestas).xlsx]pregunta4!Tabla dinámica4</c:name>
    <c:fmtId val="-1"/>
  </c:pivotSource>
  <c:chart>
    <c:autoTitleDeleted val="1"/>
    <c:pivotFmts>
      <c:pivotFmt>
        <c:idx val="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pregunta4!$B$2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1E9-4AA8-B6A9-34841DB54BAB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1E9-4AA8-B6A9-34841DB54BAB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51E9-4AA8-B6A9-34841DB54BAB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51E9-4AA8-B6A9-34841DB54BAB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pregunta4!$A$3:$A$7</c:f>
              <c:strCache>
                <c:ptCount val="4"/>
                <c:pt idx="0">
                  <c:v>No sabe / No contesta</c:v>
                </c:pt>
                <c:pt idx="1">
                  <c:v>Profesional</c:v>
                </c:pt>
                <c:pt idx="2">
                  <c:v>Técnico</c:v>
                </c:pt>
                <c:pt idx="3">
                  <c:v>Tecnológico</c:v>
                </c:pt>
              </c:strCache>
            </c:strRef>
          </c:cat>
          <c:val>
            <c:numRef>
              <c:f>pregunta4!$B$3:$B$7</c:f>
              <c:numCache>
                <c:formatCode>General</c:formatCode>
                <c:ptCount val="4"/>
                <c:pt idx="0">
                  <c:v>7</c:v>
                </c:pt>
                <c:pt idx="1">
                  <c:v>26</c:v>
                </c:pt>
                <c:pt idx="2">
                  <c:v>3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1E9-4AA8-B6A9-34841DB54BA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(respuestas).xlsx]pregunta6!Tabla dinámica6</c:name>
    <c:fmtId val="-1"/>
  </c:pivotSource>
  <c:chart>
    <c:autoTitleDeleted val="1"/>
    <c:pivotFmts>
      <c:pivotFmt>
        <c:idx val="0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pregunta6!$B$2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A90-49AC-BD2E-7D7237BCFC9F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A90-49AC-BD2E-7D7237BCFC9F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A90-49AC-BD2E-7D7237BCFC9F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pregunta6!$A$3:$A$6</c:f>
              <c:strCache>
                <c:ptCount val="3"/>
                <c:pt idx="0">
                  <c:v>No</c:v>
                </c:pt>
                <c:pt idx="1">
                  <c:v>No estoy seguro</c:v>
                </c:pt>
                <c:pt idx="2">
                  <c:v>Sí</c:v>
                </c:pt>
              </c:strCache>
            </c:strRef>
          </c:cat>
          <c:val>
            <c:numRef>
              <c:f>pregunta6!$B$3:$B$6</c:f>
              <c:numCache>
                <c:formatCode>General</c:formatCode>
                <c:ptCount val="3"/>
                <c:pt idx="0">
                  <c:v>7</c:v>
                </c:pt>
                <c:pt idx="1">
                  <c:v>11</c:v>
                </c:pt>
                <c:pt idx="2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A90-49AC-BD2E-7D7237BCFC9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(respuestas).xlsx]pregunta7!Tabla dinámica7</c:name>
    <c:fmtId val="-1"/>
  </c:pivotSource>
  <c:chart>
    <c:autoTitleDeleted val="1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pregunta7!$B$2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pregunta7!$A$3:$A$20</c:f>
              <c:strCache>
                <c:ptCount val="17"/>
                <c:pt idx="0">
                  <c:v>Biología </c:v>
                </c:pt>
                <c:pt idx="1">
                  <c:v>Cosmetologia </c:v>
                </c:pt>
                <c:pt idx="2">
                  <c:v>Derecho</c:v>
                </c:pt>
                <c:pt idx="3">
                  <c:v>Dermatología </c:v>
                </c:pt>
                <c:pt idx="4">
                  <c:v>Finanzas </c:v>
                </c:pt>
                <c:pt idx="5">
                  <c:v>Idiomas </c:v>
                </c:pt>
                <c:pt idx="6">
                  <c:v>ingeniería en sistemas </c:v>
                </c:pt>
                <c:pt idx="7">
                  <c:v>Ingeniero en sistema</c:v>
                </c:pt>
                <c:pt idx="8">
                  <c:v>Marqueting </c:v>
                </c:pt>
                <c:pt idx="9">
                  <c:v>Mecatrónica </c:v>
                </c:pt>
                <c:pt idx="10">
                  <c:v>Medicina</c:v>
                </c:pt>
                <c:pt idx="11">
                  <c:v>Medicina </c:v>
                </c:pt>
                <c:pt idx="12">
                  <c:v>Medicina general </c:v>
                </c:pt>
                <c:pt idx="13">
                  <c:v>Negocios internacionales, diseño de modas o algo relacionado </c:v>
                </c:pt>
                <c:pt idx="14">
                  <c:v>Puede ser agropecuaria </c:v>
                </c:pt>
                <c:pt idx="15">
                  <c:v>Veterinaria y zootecnia </c:v>
                </c:pt>
                <c:pt idx="16">
                  <c:v>Zootecnia </c:v>
                </c:pt>
              </c:strCache>
            </c:strRef>
          </c:cat>
          <c:val>
            <c:numRef>
              <c:f>pregunta7!$B$3:$B$20</c:f>
              <c:numCache>
                <c:formatCode>General</c:formatCode>
                <c:ptCount val="17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2</c:v>
                </c:pt>
                <c:pt idx="11">
                  <c:v>2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61-48AD-9DB4-51F208FAAC4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85569727"/>
        <c:axId val="85567807"/>
      </c:barChart>
      <c:catAx>
        <c:axId val="85569727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85567807"/>
        <c:crosses val="autoZero"/>
        <c:auto val="1"/>
        <c:lblAlgn val="ctr"/>
        <c:lblOffset val="100"/>
        <c:noMultiLvlLbl val="0"/>
      </c:catAx>
      <c:valAx>
        <c:axId val="85567807"/>
        <c:scaling>
          <c:orientation val="minMax"/>
        </c:scaling>
        <c:delete val="1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5569727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[ESTUDIO DE MERCADO TECNOLOGÍA ELÉCTRICA EN GENERACIÓN Y GESTIÓN EFICIENTE DE ENERGÍAS RENOVABLES (respuestas).xlsx]pregunta11!Tabla dinámica11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O" noProof="0" dirty="0"/>
              <a:t> 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CO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pregunta11!$B$2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DD6-421F-BD02-92A018E48470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DD6-421F-BD02-92A018E48470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DD6-421F-BD02-92A018E48470}"/>
              </c:ext>
            </c:extLst>
          </c:dPt>
          <c:dLbls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pregunta11!$A$3:$A$6</c:f>
              <c:strCache>
                <c:ptCount val="3"/>
                <c:pt idx="0">
                  <c:v>A distancia</c:v>
                </c:pt>
                <c:pt idx="1">
                  <c:v>Híbrida</c:v>
                </c:pt>
                <c:pt idx="2">
                  <c:v>Presencial</c:v>
                </c:pt>
              </c:strCache>
            </c:strRef>
          </c:cat>
          <c:val>
            <c:numRef>
              <c:f>pregunta11!$B$3:$B$6</c:f>
              <c:numCache>
                <c:formatCode>General</c:formatCode>
                <c:ptCount val="3"/>
                <c:pt idx="0">
                  <c:v>3</c:v>
                </c:pt>
                <c:pt idx="1">
                  <c:v>3</c:v>
                </c:pt>
                <c:pt idx="2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DD6-421F-BD02-92A018E4847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3.png>
</file>

<file path=ppt/media/image26.png>
</file>

<file path=ppt/media/image27.jpg>
</file>

<file path=ppt/media/image29.jpg>
</file>

<file path=ppt/media/image3.png>
</file>

<file path=ppt/media/image30.png>
</file>

<file path=ppt/media/image31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2004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9865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669E4B3-CFB0-8070-651E-8E0FDA97F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F0CF3F12-AFE9-F67B-5132-DD616CAAF6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BBA22CD-71EB-EC88-5DF3-F7B5D086D5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58184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5F4C558-FEBA-8200-49ED-C35D843C2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A108A199-6586-A657-2F51-4C28E7F92E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5EB2E80-EE48-519B-C25E-356CE3BD26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67091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484096A-D2E2-DD22-B4C7-853D12AC5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B7DB1CC-6362-570F-F01B-04874CC431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6E9630B-E4B2-E5B6-DBA6-180728CB57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07211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B6BF86F-8731-5F42-72AE-A41F91E2B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045EF71-AE7F-98CB-8464-5A10D44AE0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6B7B9C34-ECBC-394B-148D-A5343033BE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26119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8A26111-CFF1-97CA-220E-6F4080B77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AFF3EAD-17FF-8CE9-B81B-AF209B902B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21388C1-ADC8-184E-1D8C-15A4BAB273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09558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6FADEE2-A948-9177-D21E-1CEEA996A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99EE39B-9561-C224-0B56-CB4D9D0EC4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BC1A58F4-DBEA-2BA7-D7CA-C35CF149DE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14346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23B2C82-4AFE-5C14-F0D5-FDFD08765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47EA0CCE-6D8F-1F9F-0182-2BB1F277E2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C8DDD632-E5E5-8275-0192-BFCF74DDBC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53596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F59043E-9482-A01C-8A2B-0069E2317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57B4422-F067-F49C-7F60-64F9153F0C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CAD8575-EE56-A450-D968-09ABB3606A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0460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C85D26B-D7D4-14B5-D7DD-10435EB2E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FA77A46-65E5-4891-6558-DBD7340A83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9206780-14C7-CDFA-92C0-6A7B4A0681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02003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779D893-D364-2C82-35D9-3A5223FE2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914CDC4B-1E6F-459D-ED4B-0F10661858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1EC98829-0EC7-D1D8-72D9-7FEFAB22E4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38473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4DFA62C-9763-BC2A-CC3E-2B22CFBEBE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F8CC8C28-F2B8-94FE-4563-0CA882BE6F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56D8AC0-3C60-2EC2-1264-4ACB735042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8517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8B0A4E4-3B3E-B9A0-F515-9361945C5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633DA4FF-6145-FC97-4C81-37C2452C62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A63C42EA-0EE1-AB2A-52BF-A612A1B506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35534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70E98E9-DB6B-C090-88F5-D1C9DAE9C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255D8F3-CE4C-2E84-F85F-403EA59FC1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325DA1C0-DFF4-F8F1-72A0-F5B0DBB11B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85731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06181E5-1724-338A-46FE-0D25ECC4A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7C86C9D8-FF23-69A3-EDA1-1253F1AD6B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B523DC68-DCB1-22EE-03CA-F50E497052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36602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0629BAB7-6A4C-EB1F-C682-FCB07F3F85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AD234036-A973-4365-3D94-49EC828262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BEC72941-0102-B45D-7C75-97937F919B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28050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89801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EFD4A1E-E7DE-EC93-4514-A2A472BD8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84E3F3A-7565-A446-55CC-8CE9E03F0D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929BD9B-DF90-C7C8-0FAF-22157F2412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40643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40EAC3F-83CC-1378-0865-54A4E09E2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0799CCF-A25B-2739-9432-94A7FDE3E4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1350A47-6921-A8F4-E2D5-6762F6D2B9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5994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>
          <a:extLst>
            <a:ext uri="{FF2B5EF4-FFF2-40B4-BE49-F238E27FC236}">
              <a16:creationId xmlns:a16="http://schemas.microsoft.com/office/drawing/2014/main" id="{432D3D0F-86FC-B6FB-A498-5046241B2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>
            <a:extLst>
              <a:ext uri="{FF2B5EF4-FFF2-40B4-BE49-F238E27FC236}">
                <a16:creationId xmlns:a16="http://schemas.microsoft.com/office/drawing/2014/main" id="{AF04D8BF-17AF-F7C8-F966-7A005C1E6F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>
            <a:extLst>
              <a:ext uri="{FF2B5EF4-FFF2-40B4-BE49-F238E27FC236}">
                <a16:creationId xmlns:a16="http://schemas.microsoft.com/office/drawing/2014/main" id="{19D6ABC2-5E41-E245-1B9F-F4399314DE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54580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1D768DB9-3775-0596-A14F-362FDF8F0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F0162B7C-4B12-920F-C698-FA63AC9431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4B2ECFE-0E35-9616-4DE2-FE063B9C08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76756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F05743B4-9068-CD37-D682-2C7D07066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CF63E230-2793-2EF1-A366-21BC23FB68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A1CEE6C-3004-0892-FE58-7B49625251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751852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C35CF8E-2FAB-C602-1974-3FC5A8A9E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BDDD1D4A-8691-D7DF-3724-F46A31373D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B96B147-0331-9BB2-00E5-A667A8A3F7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90875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AE60934-EFAD-7767-7EC5-9F36BB3D7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183DD0C-33A2-39C5-8DCA-E90A397DFC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5634F32-9EAD-D7FC-57D8-40C42A0982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15876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D5DA5FF-DD80-9003-C91B-D2547ADDE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F78EEF8-1458-9281-D0E5-F95408A286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988AD9E-0E63-C9DE-CEEE-F7DE8B490E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409847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89F23D2-D356-DFD6-CB5F-7ED744AB1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2112FD54-DCFE-03C8-5298-C5F9C3C306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EA63F8D-94E2-DABC-E93F-527334564B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502804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06F81D7-9C69-8F39-94B4-B9F9AA0C5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3090AF5A-46C9-C5CC-61F7-5DA058C900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4041F088-0409-A686-CD13-3606A71F14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53746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B349D9B-5DC3-F235-3716-F1F77CF4A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2EC2507-9495-3221-114A-D57A29EEE7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55170906-54B3-5B62-1473-56BD6491B1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219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F662B958-E660-246A-9B28-04B739D57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C7DE89E9-8401-4809-9EE7-F5072D830C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8FE3D54D-B5E9-C311-8B81-219CBF245D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536974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A6D1871-9366-9C21-FF9F-AADD71765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25E2E2D-5664-BD03-E472-592B993F9F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D158D9AB-3105-2F24-EFCD-D574317AC6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0329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636690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4A491BF-1A18-1149-39FA-C5D5CD4B7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56838FB3-00DC-34CD-A5C4-3FFAF399BC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A2DB741-D809-D06E-A3B3-8C910B50B8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409951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6" name="Google Shape;646;p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DA22257-5D6B-31C3-42BA-5E05B1DC2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DE54BE74-C87F-179D-5D51-CBB7BED712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3E883397-F427-1881-050B-AF2257FC13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1195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7E39B21-A241-4019-9A4E-D6D618259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A4E5B30E-8A10-BB40-101F-DDD54C884E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2AF81B3C-D919-5AC8-5C95-D486254833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0385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4871649-162F-9338-9277-353925237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00CA01C0-7554-C578-D257-0179EA3AE1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EAAFB889-3F36-7FFA-21E3-3D6FC54CC2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691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89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3650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6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7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6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7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7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7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Document2.docx"/><Relationship Id="rId3" Type="http://schemas.openxmlformats.org/officeDocument/2006/relationships/image" Target="../media/image3.png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Word_Document1.docx"/><Relationship Id="rId11" Type="http://schemas.openxmlformats.org/officeDocument/2006/relationships/image" Target="../media/image20.emf"/><Relationship Id="rId5" Type="http://schemas.openxmlformats.org/officeDocument/2006/relationships/image" Target="../media/image17.emf"/><Relationship Id="rId10" Type="http://schemas.openxmlformats.org/officeDocument/2006/relationships/package" Target="../embeddings/Microsoft_Word_Document3.docx"/><Relationship Id="rId4" Type="http://schemas.openxmlformats.org/officeDocument/2006/relationships/package" Target="../embeddings/Microsoft_Word_Document.docx"/><Relationship Id="rId9" Type="http://schemas.openxmlformats.org/officeDocument/2006/relationships/image" Target="../media/image1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package" Target="../embeddings/Microsoft_Word_Document4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package" Target="../embeddings/Microsoft_Word_Document5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iblio.ucaldas.edu.co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jpg"/><Relationship Id="rId4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810328B-CDD4-D08B-9C1F-0A15826522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</a:t>
            </a:fld>
            <a:endParaRPr lang="es-CO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0244D20B-822E-6E62-B0DA-3EA3D4D0942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27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noProof="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grado 11</a:t>
            </a:r>
            <a:endParaRPr lang="es-CO" noProof="0" dirty="0"/>
          </a:p>
        </p:txBody>
      </p:sp>
      <p:pic>
        <p:nvPicPr>
          <p:cNvPr id="5" name="Google Shape;238;p19">
            <a:extLst>
              <a:ext uri="{FF2B5EF4-FFF2-40B4-BE49-F238E27FC236}">
                <a16:creationId xmlns:a16="http://schemas.microsoft.com/office/drawing/2014/main" id="{231FDC3E-C9AA-AE88-C342-376DB499A09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8875" y="790935"/>
            <a:ext cx="8519925" cy="417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280CAE9-5D11-C80A-B068-631B230A22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10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087524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0244D20B-822E-6E62-B0DA-3EA3D4D0942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27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noProof="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grado 8/9</a:t>
            </a:r>
            <a:endParaRPr lang="es-CO" noProof="0" dirty="0"/>
          </a:p>
        </p:txBody>
      </p:sp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EB05C365-9729-9565-E5F8-D539DEAF14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2859594"/>
              </p:ext>
            </p:extLst>
          </p:nvPr>
        </p:nvGraphicFramePr>
        <p:xfrm>
          <a:off x="235857" y="1200149"/>
          <a:ext cx="8418285" cy="34444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39D3BD-A37A-6471-FAC1-B6C27BF8B0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11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479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82223969-FD6C-C512-73D6-7C04710F1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12C78EBD-F04A-0945-CEB5-84A446329178}"/>
              </a:ext>
            </a:extLst>
          </p:cNvPr>
          <p:cNvSpPr txBox="1"/>
          <p:nvPr/>
        </p:nvSpPr>
        <p:spPr>
          <a:xfrm>
            <a:off x="269934" y="790935"/>
            <a:ext cx="8614255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Propósito: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Indagar el interés potencial entre estudiantes de programas técnicos afines (Instalación de Sistemas de Energía Renovable y Redes Eléctricas) de la región, para cursar un nuevo programa de "Tecnología Eléctrica en Generación y Gestión Eficiente de Energías Renovables" ofrecido por la Universidad de Caldas.</a:t>
            </a:r>
          </a:p>
          <a:p>
            <a:pPr marL="342900" lvl="0" indent="-342900">
              <a:buFont typeface="+mj-lt"/>
              <a:buAutoNum type="arabicPeriod"/>
            </a:pPr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Metodología: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 realizó una encuesta online (Google Forms) dirigida a estudiantes de nivel técnico. Se obtuvieron y analizaron </a:t>
            </a:r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42 respuestas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válidas.</a:t>
            </a:r>
          </a:p>
          <a:p>
            <a:pPr marL="342900" lvl="0" indent="-342900">
              <a:buFont typeface="+mj-lt"/>
              <a:buAutoNum type="arabicPeriod"/>
            </a:pPr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Hallazgos Clave:</a:t>
            </a:r>
            <a:endParaRPr lang="es-CO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muestra está compuesta mayoritariamente por mujeres (61.9%) y todos los encuestados estudian actualmente en instituciones públicas (100%).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Existe una </a:t>
            </a:r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alta intención de continuar estudiando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después de obtener el título técnico (85.7% planea seguir estudiando o combinar estudio y trabajo). El nivel </a:t>
            </a:r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Tecnológico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es el preferido (61.9%) para continuar.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Hay un </a:t>
            </a:r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interés moderado pero positivo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 el programa específico propuesto: </a:t>
            </a:r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57.1% (24 resp.)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manifestó interés en continuar su formación con esta Tecnología. Sin embargo, un significativo </a:t>
            </a:r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26.2% (11 resp.)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está "inseguro".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</a:t>
            </a:r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Oportunidad de Empleo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(mencionada sola o combinada en la mayoría de respuestas) es el factor más influyente para inscribirse, seguido por la Calidad Académica/Prestigio.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Hay una </a:t>
            </a:r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preferencia abrumadora por la modalidad Presencial (85.7%)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Casi la mitad (47.6%) no había considerado previamente estudiar tecnología en esta área.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2F1EFA63-F4F6-9F75-F7D4-F212147680C8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27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noProof="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técnicos</a:t>
            </a:r>
            <a:endParaRPr lang="es-CO" noProof="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CED66258-1919-5969-14F7-2E9FF98FCD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12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58772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F3300E08-DB08-7306-38CE-C24F41C35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5158EC2F-E6BC-F6DF-AD31-8738D33976FB}"/>
              </a:ext>
            </a:extLst>
          </p:cNvPr>
          <p:cNvSpPr txBox="1"/>
          <p:nvPr/>
        </p:nvSpPr>
        <p:spPr>
          <a:xfrm>
            <a:off x="756453" y="750727"/>
            <a:ext cx="732805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SzPts val="1400"/>
            </a:pPr>
            <a:r>
              <a:rPr lang="es-CO" b="1" noProof="0" dirty="0"/>
              <a:t>¿Tu intención, una vez obtengas el título de técnico, es?</a:t>
            </a:r>
            <a:endParaRPr lang="es-CO" b="1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SzPts val="1400"/>
            </a:pP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Las dos anteriores (Estudiar y Trabajar): 61.9% (26 resp.), Continuar estudiando: 23.8% (10 resp.), No sabe / No contesta: 9.5% (4 resp.), Empezar a trabajar: 4.8% (2 resp.). </a:t>
            </a:r>
            <a:r>
              <a:rPr lang="es-CO" i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(Total con intención de estudio: 85.7%)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396CD562-42B2-A29D-5DBC-53C87B4019DD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27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noProof="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técnicos </a:t>
            </a:r>
            <a:endParaRPr lang="es-CO" noProof="0" dirty="0"/>
          </a:p>
        </p:txBody>
      </p:sp>
      <p:graphicFrame>
        <p:nvGraphicFramePr>
          <p:cNvPr id="4" name="Gráfico 3" descr="Tipo de gráfico: Anillo. Presencial representa la mayoría de &quot;¿Preferiría estudiar este programa en que modalidad ?&quot;.&#10;&#10;Descripción generada automáticamente">
            <a:extLst>
              <a:ext uri="{FF2B5EF4-FFF2-40B4-BE49-F238E27FC236}">
                <a16:creationId xmlns:a16="http://schemas.microsoft.com/office/drawing/2014/main" id="{AA0F1489-1EA7-6F80-05A3-96D5CE596B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5576174"/>
              </p:ext>
            </p:extLst>
          </p:nvPr>
        </p:nvGraphicFramePr>
        <p:xfrm>
          <a:off x="2062594" y="2117156"/>
          <a:ext cx="461391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736F6457-3BF8-38EA-E63C-5A50500A9D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13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02509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F413F46-255D-3FD8-63C5-3A37C058B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168AC0A-DDF4-B92C-0637-7BD980F243C0}"/>
              </a:ext>
            </a:extLst>
          </p:cNvPr>
          <p:cNvSpPr txBox="1"/>
          <p:nvPr/>
        </p:nvSpPr>
        <p:spPr>
          <a:xfrm>
            <a:off x="756453" y="750727"/>
            <a:ext cx="7328058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b="1" noProof="0" dirty="0"/>
              <a:t>Si tu intención es seguir estudiando, ¿qué tipo de programa te gustaría realizar?</a:t>
            </a:r>
            <a:endParaRPr lang="es-CO" b="1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Profesional : 61.9% (26 resp.), No sabe / No contesta: 16.7% (7 resp.), Tecnológico : 14.3% (6 resp.), Técnico: 7.1% (3 resp.).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EC77FE2F-C76E-45B7-0409-49648F615B50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27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noProof="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técnicos </a:t>
            </a:r>
            <a:endParaRPr lang="es-CO" noProof="0" dirty="0"/>
          </a:p>
        </p:txBody>
      </p:sp>
      <p:graphicFrame>
        <p:nvGraphicFramePr>
          <p:cNvPr id="2" name="Gráfico 1" descr="Tipo de gráfico: Anillo. Las dos anteriores representa la mayoría de &quot;¿Tu intención, una vez obtengas el título de técnico, es?&quot;.&#10;&#10;Descripción generada automáticamente">
            <a:extLst>
              <a:ext uri="{FF2B5EF4-FFF2-40B4-BE49-F238E27FC236}">
                <a16:creationId xmlns:a16="http://schemas.microsoft.com/office/drawing/2014/main" id="{D45D65A1-8EDD-FBDC-5DBC-8B4EF236E7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2996501"/>
              </p:ext>
            </p:extLst>
          </p:nvPr>
        </p:nvGraphicFramePr>
        <p:xfrm>
          <a:off x="2123052" y="1751482"/>
          <a:ext cx="4594860" cy="30441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D5F042A-F014-A310-AB6D-FF1E6CAF55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14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684906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4A81904-739C-3AEF-0F19-19EAEFE30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0921487-2926-CFB3-CFD6-7D16F0F3D3D5}"/>
              </a:ext>
            </a:extLst>
          </p:cNvPr>
          <p:cNvSpPr txBox="1"/>
          <p:nvPr/>
        </p:nvSpPr>
        <p:spPr>
          <a:xfrm>
            <a:off x="756453" y="750727"/>
            <a:ext cx="7328058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defRPr sz="1800" b="1" i="0" u="none" strike="noStrike" kern="1200" baseline="0">
                <a:solidFill>
                  <a:srgbClr val="000000">
                    <a:lumMod val="75000"/>
                    <a:lumOff val="2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es-CO" sz="1200" b="1" kern="1200" noProof="0" dirty="0">
                <a:solidFill>
                  <a:schemeClr val="tx1"/>
                </a:solidFill>
                <a:latin typeface="+mn-lt"/>
              </a:rPr>
              <a:t>¿Le interesaría continuar su formación en un programa de Tecnología Eléctrica en Generación y Gestión Eficiente de Energías Renovables?  </a:t>
            </a:r>
          </a:p>
          <a:p>
            <a:pPr lvl="1"/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Sí: 57.1% (24 resp.)</a:t>
            </a:r>
            <a:endParaRPr lang="es-CO" sz="11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estoy seguro: 26.2% (11 resp.)</a:t>
            </a:r>
            <a:endParaRPr lang="es-CO" sz="11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No: 16.7% (7 resp.)</a:t>
            </a:r>
            <a:endParaRPr lang="es-CO" sz="11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6AC162DB-A897-BA2C-EE6B-5D4AFD13FC39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27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noProof="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técnicos </a:t>
            </a:r>
            <a:endParaRPr lang="es-CO" noProof="0" dirty="0"/>
          </a:p>
        </p:txBody>
      </p:sp>
      <p:graphicFrame>
        <p:nvGraphicFramePr>
          <p:cNvPr id="4" name="Gráfico 3" descr="Tipo de gráfico: Anillo. Profesional representa la mayoría de &quot;Si tu intención es seguir estudiando, ¿qué tipo de programa te gustaría realizar?&quot;.&#10;&#10;Descripción generada automáticamente">
            <a:extLst>
              <a:ext uri="{FF2B5EF4-FFF2-40B4-BE49-F238E27FC236}">
                <a16:creationId xmlns:a16="http://schemas.microsoft.com/office/drawing/2014/main" id="{82B4D935-CDE3-2E30-6EC0-BFD46FD070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8869045"/>
              </p:ext>
            </p:extLst>
          </p:nvPr>
        </p:nvGraphicFramePr>
        <p:xfrm>
          <a:off x="1957172" y="1882786"/>
          <a:ext cx="4784419" cy="3125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73197966-D68E-CB44-D638-A525481FF2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15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6456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7EEAF3C3-8ED2-CC12-A85A-40F37F8B3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AA711840-C851-6358-9842-0CFC313BDFC9}"/>
              </a:ext>
            </a:extLst>
          </p:cNvPr>
          <p:cNvSpPr txBox="1"/>
          <p:nvPr/>
        </p:nvSpPr>
        <p:spPr>
          <a:xfrm>
            <a:off x="756453" y="750727"/>
            <a:ext cx="732805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b="1" noProof="0" dirty="0"/>
              <a:t>Si su respuesta es no, que otra carrera le gustaría estudiar</a:t>
            </a:r>
            <a:r>
              <a:rPr lang="es-CO" noProof="0" dirty="0"/>
              <a:t>.</a:t>
            </a:r>
            <a:endParaRPr lang="es-CO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Los datos proporcionados listan diversas áreas (Biología, Derecho, Finanzas, Ingeniería de Sistemas, Marketing, Medicina, Agropecuaria, etc.), indicando intereses variados fuera del sector energético/eléctrico entre este pequeño grupo.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1DF87DE3-C960-FEBA-C6C8-C6EEC1A12E0F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27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noProof="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técnicos </a:t>
            </a:r>
            <a:endParaRPr lang="es-CO" noProof="0" dirty="0"/>
          </a:p>
        </p:txBody>
      </p:sp>
      <p:graphicFrame>
        <p:nvGraphicFramePr>
          <p:cNvPr id="2" name="Gráfico 1" descr="Tipo de gráfico: Barras apiladas. Para &quot;¿Qué obstáculos considera que podrían impedir su inscripción en este programa?: Disponibilidad de tiempo&quot;, &quot;Si tu intención es seguir estudiando, ¿qué tipo de programa te gustaría realizar?&quot;: Profesional y Tecnológico aparecen más a menudo.&#10;&#10;Descripción generada automáticamente">
            <a:extLst>
              <a:ext uri="{FF2B5EF4-FFF2-40B4-BE49-F238E27FC236}">
                <a16:creationId xmlns:a16="http://schemas.microsoft.com/office/drawing/2014/main" id="{46DB098A-E517-11EA-C7FC-8C09200A22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0144099"/>
              </p:ext>
            </p:extLst>
          </p:nvPr>
        </p:nvGraphicFramePr>
        <p:xfrm>
          <a:off x="2075427" y="2012581"/>
          <a:ext cx="4690110" cy="2895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3C8E7A-8733-3B88-7DED-D6552669B3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16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9157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CCAF877-974D-7FEE-049E-902A9BC35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23F329FF-37D6-F047-6EA2-2897AAED30DC}"/>
              </a:ext>
            </a:extLst>
          </p:cNvPr>
          <p:cNvSpPr txBox="1"/>
          <p:nvPr/>
        </p:nvSpPr>
        <p:spPr>
          <a:xfrm>
            <a:off x="756453" y="750727"/>
            <a:ext cx="732805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s-CO" b="1" noProof="0" dirty="0">
                <a:solidFill>
                  <a:schemeClr val="tx1"/>
                </a:solidFill>
              </a:rPr>
              <a:t>¿Preferiría estudiar este programa en que modalidad ?</a:t>
            </a:r>
            <a:endParaRPr lang="es-CO" b="1" noProof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s-CO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Presencial: 85.7%</a:t>
            </a:r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(36 resp.)</a:t>
            </a:r>
          </a:p>
          <a:p>
            <a:pPr lvl="0"/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distancia: 7.1% (3 resp.)</a:t>
            </a:r>
          </a:p>
          <a:p>
            <a:pPr lvl="0"/>
            <a:r>
              <a:rPr lang="es-CO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Híbrida: 7.1% (3 resp.)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D6F0988C-AA68-2547-36D3-CFAE60F3BB82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27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noProof="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técnicos </a:t>
            </a:r>
            <a:endParaRPr lang="es-CO" noProof="0" dirty="0"/>
          </a:p>
        </p:txBody>
      </p:sp>
      <p:graphicFrame>
        <p:nvGraphicFramePr>
          <p:cNvPr id="2" name="Gráfico 1" descr="Tipo de gráfico: Anillo. Para &quot;¿Tu intención, una vez obtengas el título de técnico, es?: Continuar estudiando&quot;, Femenino representa la mayoría de &quot;Indique por favor su género&quot;.&#10;&#10;Descripción generada automáticamente">
            <a:extLst>
              <a:ext uri="{FF2B5EF4-FFF2-40B4-BE49-F238E27FC236}">
                <a16:creationId xmlns:a16="http://schemas.microsoft.com/office/drawing/2014/main" id="{76099B6E-7F72-3C74-DFD6-44D8DF4670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0836916"/>
              </p:ext>
            </p:extLst>
          </p:nvPr>
        </p:nvGraphicFramePr>
        <p:xfrm>
          <a:off x="2065020" y="1768789"/>
          <a:ext cx="5013960" cy="30365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93DDCEB-4E8C-7ED7-02A5-5F43A29CE9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17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514167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30E41622-34F5-0F0E-117F-F65959568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11808F1-B624-38AE-0E9F-6A12CDB756D3}"/>
              </a:ext>
            </a:extLst>
          </p:cNvPr>
          <p:cNvSpPr txBox="1"/>
          <p:nvPr/>
        </p:nvSpPr>
        <p:spPr>
          <a:xfrm>
            <a:off x="756453" y="750727"/>
            <a:ext cx="7328058" cy="3724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sz="2000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Conclusiones</a:t>
            </a:r>
          </a:p>
          <a:p>
            <a:endParaRPr lang="es-CO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CO" b="1" noProof="0" dirty="0"/>
              <a:t>Población Objetivo:</a:t>
            </a:r>
            <a:r>
              <a:rPr lang="es-CO" noProof="0" dirty="0"/>
              <a:t> Estudiantes Grado 11, Grados 8-9, y Técnicos afines (N=729, 613, 42 respectivamente).</a:t>
            </a:r>
          </a:p>
          <a:p>
            <a:r>
              <a:rPr lang="es-CO" b="1" noProof="0" dirty="0"/>
              <a:t>Alta Intención de Continuar Estudios:</a:t>
            </a:r>
            <a:r>
              <a:rPr lang="es-CO" noProof="0" dirty="0"/>
              <a:t> Mayoría planea seguir a educación superior (preferencia por nivel Tecnológico entre técnicos - 61.9%).</a:t>
            </a:r>
          </a:p>
          <a:p>
            <a:r>
              <a:rPr lang="es-CO" b="1" noProof="0" dirty="0"/>
              <a:t>Interés en el Programa:</a:t>
            </a:r>
            <a:endParaRPr lang="es-CO" noProof="0" dirty="0"/>
          </a:p>
          <a:p>
            <a:pPr lvl="1"/>
            <a:r>
              <a:rPr lang="es-CO" noProof="0" dirty="0"/>
              <a:t>Grado 11 y 8-9: Interés de 343 personas moderado del general de personas encuestadas, pero visible, motivado por futuro y sostenibilidad.</a:t>
            </a:r>
          </a:p>
          <a:p>
            <a:pPr lvl="1"/>
            <a:r>
              <a:rPr lang="es-CO" noProof="0" dirty="0"/>
              <a:t>Técnicos: </a:t>
            </a:r>
            <a:r>
              <a:rPr lang="es-CO" b="1" noProof="0" dirty="0"/>
              <a:t>57.1% (N=24) interesados</a:t>
            </a:r>
            <a:r>
              <a:rPr lang="es-CO" noProof="0" dirty="0"/>
              <a:t> en continuar con esta Tecnología.</a:t>
            </a:r>
          </a:p>
          <a:p>
            <a:r>
              <a:rPr lang="es-CO" b="1" noProof="0" dirty="0"/>
              <a:t>Factores Clave:</a:t>
            </a:r>
            <a:r>
              <a:rPr lang="es-CO" noProof="0" dirty="0"/>
              <a:t> Oportunidad de Empleo y Calidad/Prestigio UCaldas.</a:t>
            </a:r>
          </a:p>
          <a:p>
            <a:r>
              <a:rPr lang="es-CO" b="1" noProof="0" dirty="0"/>
              <a:t>Retos Identificados:</a:t>
            </a:r>
            <a:endParaRPr lang="es-CO" noProof="0" dirty="0"/>
          </a:p>
          <a:p>
            <a:pPr lvl="1"/>
            <a:r>
              <a:rPr lang="es-CO" b="1" noProof="0" dirty="0"/>
              <a:t>Segmento "Inseguro" (26.2% Técnicos):</a:t>
            </a:r>
            <a:r>
              <a:rPr lang="es-CO" noProof="0" dirty="0"/>
              <a:t> Requiere estrategias de información y motivación focalizadas.</a:t>
            </a:r>
          </a:p>
          <a:p>
            <a:pPr lvl="1"/>
            <a:r>
              <a:rPr lang="es-CO" b="1" noProof="0" dirty="0"/>
              <a:t>Preferencia Presencial (85.7% Técnicos):</a:t>
            </a:r>
            <a:r>
              <a:rPr lang="es-CO" noProof="0" dirty="0"/>
              <a:t> Justifica la modalidad principal.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A2DD8420-29DD-8127-4A05-4999EC34BABA}"/>
              </a:ext>
            </a:extLst>
          </p:cNvPr>
          <p:cNvSpPr txBox="1"/>
          <p:nvPr/>
        </p:nvSpPr>
        <p:spPr>
          <a:xfrm>
            <a:off x="298875" y="283144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27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noProof="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Estudio de Mercado-Estudiantes técnicos </a:t>
            </a:r>
            <a:endParaRPr lang="es-CO" noProof="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1342FF9-3DA3-96ED-4270-C98F757ECF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18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11358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1E1D91B1-8BC4-14AE-54F9-EBCE8D41B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1581382-4A11-8DAD-6017-2F0EB41A4410}"/>
              </a:ext>
            </a:extLst>
          </p:cNvPr>
          <p:cNvSpPr txBox="1"/>
          <p:nvPr/>
        </p:nvSpPr>
        <p:spPr>
          <a:xfrm>
            <a:off x="729460" y="959926"/>
            <a:ext cx="5127947" cy="424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CO" sz="2000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 Futuro Profesional con Alta Demanda</a:t>
            </a:r>
          </a:p>
          <a:p>
            <a:endParaRPr lang="es-CO" sz="2000" b="1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s-CO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CO" b="1" noProof="0" dirty="0"/>
              <a:t>Crecimiento del Sector:</a:t>
            </a:r>
            <a:r>
              <a:rPr lang="es-CO" noProof="0" dirty="0"/>
              <a:t> El empleo global en ERNC supera los 11.5 millones (IRENA) y sigue en aumento.</a:t>
            </a:r>
          </a:p>
          <a:p>
            <a:r>
              <a:rPr lang="es-CO" b="1" noProof="0" dirty="0"/>
              <a:t>Demanda Nacional Evidente:</a:t>
            </a:r>
            <a:r>
              <a:rPr lang="es-CO" noProof="0" dirty="0"/>
              <a:t> Búsquedas en portales (Indeed, Elempleo, Computrabajo) muestran vacantes activas para:</a:t>
            </a:r>
          </a:p>
          <a:p>
            <a:pPr lvl="1"/>
            <a:r>
              <a:rPr lang="es-CO" noProof="0" dirty="0"/>
              <a:t>Técnicos de Instalación y Mantenimiento (Solar, Eólica).</a:t>
            </a:r>
          </a:p>
          <a:p>
            <a:pPr lvl="1"/>
            <a:r>
              <a:rPr lang="es-CO" noProof="0" dirty="0"/>
              <a:t>Ayudantes y Coordinadores de Proyectos ERNC.</a:t>
            </a:r>
          </a:p>
          <a:p>
            <a:pPr lvl="1"/>
            <a:r>
              <a:rPr lang="es-CO" noProof="0" dirty="0"/>
              <a:t>Roles en Monitoreo Ambiental, Servicio Técnico, Instrumentación.</a:t>
            </a:r>
          </a:p>
          <a:p>
            <a:r>
              <a:rPr lang="es-CO" b="1" noProof="0" dirty="0"/>
              <a:t>Brecha de Talento:</a:t>
            </a:r>
            <a:r>
              <a:rPr lang="es-CO" noProof="0" dirty="0"/>
              <a:t> Escasez reconocida de </a:t>
            </a:r>
            <a:r>
              <a:rPr lang="es-CO" b="1" noProof="0" dirty="0"/>
              <a:t>Tecnólogos</a:t>
            </a:r>
            <a:r>
              <a:rPr lang="es-CO" noProof="0" dirty="0"/>
              <a:t> especializados (vs. Ingenieros o técnicos básicos).</a:t>
            </a:r>
          </a:p>
          <a:p>
            <a:r>
              <a:rPr lang="es-CO" b="1" noProof="0" dirty="0"/>
              <a:t>Pertinencia del Título:</a:t>
            </a:r>
            <a:r>
              <a:rPr lang="es-CO" noProof="0" dirty="0"/>
              <a:t> El perfil del egresado responde directamente a estas necesidades del mercado.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39;p19">
            <a:extLst>
              <a:ext uri="{FF2B5EF4-FFF2-40B4-BE49-F238E27FC236}">
                <a16:creationId xmlns:a16="http://schemas.microsoft.com/office/drawing/2014/main" id="{55568BD9-760C-2505-F72B-A6732AD27248}"/>
              </a:ext>
            </a:extLst>
          </p:cNvPr>
          <p:cNvSpPr txBox="1"/>
          <p:nvPr/>
        </p:nvSpPr>
        <p:spPr>
          <a:xfrm>
            <a:off x="184154" y="310137"/>
            <a:ext cx="80100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27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2.2. </a:t>
            </a:r>
            <a:r>
              <a:rPr lang="es-CO" sz="27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Tendencia del Mercado Laboral</a:t>
            </a:r>
            <a:endParaRPr lang="es-CO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2BCA1A8-D6E0-F30B-12B5-7E970F722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7346" y="1744427"/>
            <a:ext cx="2984247" cy="2938159"/>
          </a:xfrm>
          <a:prstGeom prst="rect">
            <a:avLst/>
          </a:prstGeom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79F43C72-B363-4C32-9CAE-C3D7F8B3DF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19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531204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60;p2">
            <a:extLst>
              <a:ext uri="{FF2B5EF4-FFF2-40B4-BE49-F238E27FC236}">
                <a16:creationId xmlns:a16="http://schemas.microsoft.com/office/drawing/2014/main" id="{09D1497B-0F81-C14E-2523-DD30934E62FE}"/>
              </a:ext>
            </a:extLst>
          </p:cNvPr>
          <p:cNvSpPr txBox="1"/>
          <p:nvPr/>
        </p:nvSpPr>
        <p:spPr>
          <a:xfrm>
            <a:off x="1226249" y="522351"/>
            <a:ext cx="6691500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500" b="0" i="0" u="none" strike="noStrike" cap="none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Propuesta programa</a:t>
            </a:r>
            <a:endParaRPr lang="es-CO" noProof="0" dirty="0"/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2500" b="0" i="0" u="none" strike="noStrike" cap="none" noProof="0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500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TECNOLOGÍA ELÉCTRICA EN GENERACIÓN Y GESTIÓN EFICIENTE DE ENERGÍAS RENOVABLES</a:t>
            </a:r>
            <a:endParaRPr lang="es-CO" sz="2500" b="0" i="0" u="none" strike="noStrike" cap="none" noProof="0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" name="Google Shape;61;p2">
            <a:extLst>
              <a:ext uri="{FF2B5EF4-FFF2-40B4-BE49-F238E27FC236}">
                <a16:creationId xmlns:a16="http://schemas.microsoft.com/office/drawing/2014/main" id="{DE55CF09-6D7A-3110-1CAC-70EDF5F0D0CA}"/>
              </a:ext>
            </a:extLst>
          </p:cNvPr>
          <p:cNvSpPr txBox="1"/>
          <p:nvPr/>
        </p:nvSpPr>
        <p:spPr>
          <a:xfrm>
            <a:off x="2918173" y="2245869"/>
            <a:ext cx="3307651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200" b="0" i="0" u="none" strike="noStrike" cap="none" noProof="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Decreto 1330 de 2019 MEN.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200" b="0" i="0" u="none" strike="noStrike" cap="none" noProof="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Resolución 002265 de 2023 MEN.</a:t>
            </a:r>
            <a:endParaRPr lang="es-CO" sz="1300" b="0" i="0" u="none" strike="noStrike" cap="none" noProof="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62;p2">
            <a:extLst>
              <a:ext uri="{FF2B5EF4-FFF2-40B4-BE49-F238E27FC236}">
                <a16:creationId xmlns:a16="http://schemas.microsoft.com/office/drawing/2014/main" id="{30FDD865-9671-D871-F741-4953D38578AA}"/>
              </a:ext>
            </a:extLst>
          </p:cNvPr>
          <p:cNvSpPr txBox="1"/>
          <p:nvPr/>
        </p:nvSpPr>
        <p:spPr>
          <a:xfrm>
            <a:off x="2286748" y="3451449"/>
            <a:ext cx="4570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b="1" i="0" u="none" strike="noStrike" cap="none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FACULTAD DE CIENCIAS EXACTAS Y NATURALES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b="1" i="0" u="none" strike="noStrike" cap="none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UNIVERSIDAD DE CALDAS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Noviembre</a:t>
            </a:r>
            <a:r>
              <a:rPr lang="es-CO" sz="1600" b="1" i="0" u="none" strike="noStrike" cap="none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, 2023</a:t>
            </a:r>
            <a:endParaRPr lang="es-CO" sz="1800" b="1" i="0" u="none" strike="noStrike" cap="none" noProof="0" dirty="0">
              <a:solidFill>
                <a:srgbClr val="00206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908D048A-D4D2-4DAE-3143-4412FCA0CB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2</a:t>
            </a:fld>
            <a:endParaRPr lang="es-CO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6F1A1952-B773-E054-E37A-F995A2509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ABD3FE9A-BFD0-E56A-8AC3-A1D767DE7689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noProof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216;p16">
            <a:extLst>
              <a:ext uri="{FF2B5EF4-FFF2-40B4-BE49-F238E27FC236}">
                <a16:creationId xmlns:a16="http://schemas.microsoft.com/office/drawing/2014/main" id="{EC79B8F3-646D-50B3-0E5B-54EEF32B05F7}"/>
              </a:ext>
            </a:extLst>
          </p:cNvPr>
          <p:cNvSpPr txBox="1"/>
          <p:nvPr/>
        </p:nvSpPr>
        <p:spPr>
          <a:xfrm>
            <a:off x="4572000" y="668638"/>
            <a:ext cx="39438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CO" sz="2500" b="0" i="0" u="none" strike="noStrike" cap="none" noProof="0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PERFIL ASPIRANTE</a:t>
            </a:r>
          </a:p>
        </p:txBody>
      </p:sp>
      <p:sp>
        <p:nvSpPr>
          <p:cNvPr id="8" name="Google Shape;215;p16">
            <a:extLst>
              <a:ext uri="{FF2B5EF4-FFF2-40B4-BE49-F238E27FC236}">
                <a16:creationId xmlns:a16="http://schemas.microsoft.com/office/drawing/2014/main" id="{1A81281F-73CC-D10D-B120-E232F9B579CA}"/>
              </a:ext>
            </a:extLst>
          </p:cNvPr>
          <p:cNvSpPr txBox="1"/>
          <p:nvPr/>
        </p:nvSpPr>
        <p:spPr>
          <a:xfrm>
            <a:off x="4518060" y="1145317"/>
            <a:ext cx="4295700" cy="373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None/>
            </a:pPr>
            <a:r>
              <a:rPr lang="es-CO" sz="1100" noProof="0" dirty="0"/>
              <a:t>El programa Tecnología Eléctrica en Generación y Gestión Eficiente de Energías Renovables busca atraer a bachilleres y técnicos con un interés manifiesto por la aplicación práctica de las tecnologías eléctricas en el campo de las energías renovables y la eficiencia energética. El aspirante ideal demostrará:</a:t>
            </a:r>
          </a:p>
          <a:p>
            <a:pPr>
              <a:buNone/>
            </a:pPr>
            <a:r>
              <a:rPr lang="es-CO" sz="1100" noProof="0" dirty="0"/>
              <a:t>1.Inclinación por lo Técnico y Aplicado: Motivación por comprender el funcionamiento de equipos y sistemas eléctricos, y por aprender a instalarlos, operarlos y mantenerlos.</a:t>
            </a:r>
          </a:p>
          <a:p>
            <a:pPr>
              <a:buNone/>
            </a:pPr>
            <a:r>
              <a:rPr lang="es-CO" sz="1100" noProof="0" dirty="0"/>
              <a:t>2.Habilidades Técnicas Básicas y Razonamiento Lógico: Aptitudes para el trabajo manual, la interpretación de diagramas, y la resolución de problemas técnicos básicos.</a:t>
            </a:r>
          </a:p>
          <a:p>
            <a:pPr>
              <a:buNone/>
            </a:pPr>
            <a:r>
              <a:rPr lang="es-CO" sz="1100" noProof="0" dirty="0"/>
              <a:t>3.Compromiso con la Sostenibilidad: Interés por contribuir al desarrollo sostenible y al uso eficiente de los recursos energéticos.</a:t>
            </a:r>
          </a:p>
          <a:p>
            <a:pPr>
              <a:buNone/>
            </a:pPr>
            <a:r>
              <a:rPr lang="es-CO" sz="1100" noProof="0" dirty="0"/>
              <a:t>4.Disposición para el Aprendizaje Práctico: Voluntad para participar activamente en laboratorios, talleres y prácticas de campo.</a:t>
            </a:r>
          </a:p>
          <a:p>
            <a:pPr>
              <a:buNone/>
            </a:pPr>
            <a:r>
              <a:rPr lang="es-CO" sz="1100" noProof="0" dirty="0"/>
              <a:t>5.Conciencia de Seguridad: Comprensión de la importancia de seguir normas y procedimientos para un trabajo seguro en entornos eléctricos.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100" noProof="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46" name="Picture 2" descr="Las energías renovables como una alternativa para bajar costos y cuidar el  medio ambiente">
            <a:extLst>
              <a:ext uri="{FF2B5EF4-FFF2-40B4-BE49-F238E27FC236}">
                <a16:creationId xmlns:a16="http://schemas.microsoft.com/office/drawing/2014/main" id="{C2A72929-D1C1-0A59-C8C2-6612F388B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71" y="1700582"/>
            <a:ext cx="3919285" cy="2204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1F37B46-63F6-C0FE-00AA-5DD4E746EB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20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74127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0E13A0F-28F0-06F6-C4A8-60CC12F33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66E26274-0DB2-CE45-6DDA-D609D6F3FB4E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noProof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Google Shape;216;p16">
            <a:extLst>
              <a:ext uri="{FF2B5EF4-FFF2-40B4-BE49-F238E27FC236}">
                <a16:creationId xmlns:a16="http://schemas.microsoft.com/office/drawing/2014/main" id="{0B924D12-8E6F-89F4-2B5F-E445B12B3C5F}"/>
              </a:ext>
            </a:extLst>
          </p:cNvPr>
          <p:cNvSpPr txBox="1"/>
          <p:nvPr/>
        </p:nvSpPr>
        <p:spPr>
          <a:xfrm>
            <a:off x="4572000" y="668638"/>
            <a:ext cx="39438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CO" sz="2500" b="0" i="0" u="none" strike="noStrike" cap="none" noProof="0" dirty="0">
                <a:solidFill>
                  <a:srgbClr val="002060"/>
                </a:solidFill>
                <a:latin typeface="Roboto Black"/>
                <a:ea typeface="Roboto Black"/>
                <a:cs typeface="Roboto Black"/>
                <a:sym typeface="Roboto Black"/>
              </a:rPr>
              <a:t>PERFIL EGRESADOS </a:t>
            </a:r>
          </a:p>
        </p:txBody>
      </p:sp>
      <p:sp>
        <p:nvSpPr>
          <p:cNvPr id="8" name="Google Shape;215;p16">
            <a:extLst>
              <a:ext uri="{FF2B5EF4-FFF2-40B4-BE49-F238E27FC236}">
                <a16:creationId xmlns:a16="http://schemas.microsoft.com/office/drawing/2014/main" id="{D63B1B9D-4D77-9C04-DE2A-89C0DD7D972A}"/>
              </a:ext>
            </a:extLst>
          </p:cNvPr>
          <p:cNvSpPr txBox="1"/>
          <p:nvPr/>
        </p:nvSpPr>
        <p:spPr>
          <a:xfrm>
            <a:off x="4572000" y="1456670"/>
            <a:ext cx="42957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None/>
            </a:pPr>
            <a:r>
              <a:rPr lang="es-CO" dirty="0"/>
              <a:t>El egresado será un tecnólogo con habilidades especializadas en la instalación, operación, mantenimiento y gestión eficiente de sistemas de energías renovables, preparado para aplicar sus conocimientos en contextos prácticos y contribuir a la sostenibilidad energética.</a:t>
            </a:r>
            <a:endParaRPr lang="es-CO" sz="1200" noProof="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46" name="Picture 2" descr="Las energías renovables como una alternativa para bajar costos y cuidar el  medio ambiente">
            <a:extLst>
              <a:ext uri="{FF2B5EF4-FFF2-40B4-BE49-F238E27FC236}">
                <a16:creationId xmlns:a16="http://schemas.microsoft.com/office/drawing/2014/main" id="{A5926CFF-4378-0E11-6D4D-018953382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71" y="1700582"/>
            <a:ext cx="3919285" cy="2204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3C10FD71-329E-A6B7-1534-C90A113076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21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9895756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AC0A0AD-A9F4-15AD-0EF9-8AFD09B35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952D8956-5096-FDA9-406C-BD16F8D9F1F1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noProof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22D71D-10A4-0628-9640-A38186E103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22</a:t>
            </a:fld>
            <a:endParaRPr lang="es-CO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2AD2DAD3-BB53-225D-3AF4-00A94A4FA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527" y="782729"/>
            <a:ext cx="7218945" cy="407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298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D8694B9-EE95-8B75-40C2-C19175EB2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78620DAF-EA41-D9E5-CB4B-C7F7E0F39C30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noProof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87D009-F3F9-DD5E-110A-29C6931766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23</a:t>
            </a:fld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48076E5-99D3-014D-5502-15DB2DC66A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269" y="875399"/>
            <a:ext cx="7777461" cy="385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4877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96035367-FA86-E283-C859-2885F3631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D81619C4-04D4-6914-7B57-388A4F995A51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noProof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464472-9095-B3EC-1EFF-6A3348E592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24</a:t>
            </a:fld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6A6ECD6-A958-B9DF-9F29-97EE5FD3D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049" y="910156"/>
            <a:ext cx="7946170" cy="101270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A4A7D60-3A49-8CF9-84C2-0196E7225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049" y="1897019"/>
            <a:ext cx="7921902" cy="293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227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7CC1867A-2BF4-CD28-2C16-FB9658065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D6571284-6176-9F7F-06D7-90D86DE4E430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noProof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7AC789-4D5D-5617-134A-EE9BC04C75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25</a:t>
            </a:fld>
            <a:endParaRPr lang="es-CO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6E0E5C4-E80F-DC6D-FE2B-8ABBB3B83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96" y="1005502"/>
            <a:ext cx="7892608" cy="388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703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062482C-D4B4-6D76-C9EE-3D5E5A48E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876CBCD3-E9A6-4E1E-8D42-621F9AE33BDA}"/>
              </a:ext>
            </a:extLst>
          </p:cNvPr>
          <p:cNvSpPr txBox="1"/>
          <p:nvPr/>
        </p:nvSpPr>
        <p:spPr>
          <a:xfrm>
            <a:off x="386669" y="373018"/>
            <a:ext cx="518159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2800"/>
            </a:pPr>
            <a:r>
              <a:rPr lang="es-CO" sz="1600" b="1" noProof="0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16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ASPECTOS CURRICULARES</a:t>
            </a:r>
            <a:endParaRPr lang="es-CO" sz="1600" noProof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807DC2-0987-E5C0-D385-2FB26F17B6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26</a:t>
            </a:fld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FCA70AF-C33A-771C-44DF-112D1CF87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208" y="1201513"/>
            <a:ext cx="7787584" cy="365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772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3E61F42-72EF-EAF1-D836-2D44C6AE5908}"/>
              </a:ext>
            </a:extLst>
          </p:cNvPr>
          <p:cNvSpPr txBox="1"/>
          <p:nvPr/>
        </p:nvSpPr>
        <p:spPr>
          <a:xfrm>
            <a:off x="167379" y="56364"/>
            <a:ext cx="790417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Organización de las actividades académicas de los programas</a:t>
            </a:r>
            <a:endParaRPr lang="es-CO" sz="1800" noProof="0" dirty="0">
              <a:highlight>
                <a:srgbClr val="FFFF00"/>
              </a:highlight>
            </a:endParaRPr>
          </a:p>
          <a:p>
            <a:endParaRPr lang="es-CO" sz="1800" noProof="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56275C33-835A-D22A-44A7-F42BBF1353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5653638"/>
              </p:ext>
            </p:extLst>
          </p:nvPr>
        </p:nvGraphicFramePr>
        <p:xfrm>
          <a:off x="222967" y="662492"/>
          <a:ext cx="5940425" cy="181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1817362" progId="Word.Document.12">
                  <p:embed/>
                </p:oleObj>
              </mc:Choice>
              <mc:Fallback>
                <p:oleObj name="Document" r:id="rId4" imgW="5940848" imgH="1817362" progId="Word.Document.12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56275C33-835A-D22A-44A7-F42BBF1353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967" y="662492"/>
                        <a:ext cx="5940425" cy="181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4A0193DF-2E28-CD06-B268-D351ADCC5F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4130388"/>
              </p:ext>
            </p:extLst>
          </p:nvPr>
        </p:nvGraphicFramePr>
        <p:xfrm>
          <a:off x="4597922" y="677689"/>
          <a:ext cx="5940425" cy="181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6" imgW="5940848" imgH="1817362" progId="Word.Document.12">
                  <p:embed/>
                </p:oleObj>
              </mc:Choice>
              <mc:Fallback>
                <p:oleObj name="Document" r:id="rId6" imgW="5940848" imgH="1817362" progId="Word.Document.12">
                  <p:embed/>
                  <p:pic>
                    <p:nvPicPr>
                      <p:cNvPr id="6" name="Objeto 5">
                        <a:extLst>
                          <a:ext uri="{FF2B5EF4-FFF2-40B4-BE49-F238E27FC236}">
                            <a16:creationId xmlns:a16="http://schemas.microsoft.com/office/drawing/2014/main" id="{4A0193DF-2E28-CD06-B268-D351ADCC5F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7922" y="677689"/>
                        <a:ext cx="5940425" cy="181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>
            <a:extLst>
              <a:ext uri="{FF2B5EF4-FFF2-40B4-BE49-F238E27FC236}">
                <a16:creationId xmlns:a16="http://schemas.microsoft.com/office/drawing/2014/main" id="{44526EAD-A7AE-CCD8-6AD1-536E4FF169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081853"/>
              </p:ext>
            </p:extLst>
          </p:nvPr>
        </p:nvGraphicFramePr>
        <p:xfrm>
          <a:off x="222967" y="2725397"/>
          <a:ext cx="5940425" cy="191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8" imgW="5940848" imgH="1911096" progId="Word.Document.12">
                  <p:embed/>
                </p:oleObj>
              </mc:Choice>
              <mc:Fallback>
                <p:oleObj name="Document" r:id="rId8" imgW="5940848" imgH="1911096" progId="Word.Document.12">
                  <p:embed/>
                  <p:pic>
                    <p:nvPicPr>
                      <p:cNvPr id="9" name="Objeto 8">
                        <a:extLst>
                          <a:ext uri="{FF2B5EF4-FFF2-40B4-BE49-F238E27FC236}">
                            <a16:creationId xmlns:a16="http://schemas.microsoft.com/office/drawing/2014/main" id="{44526EAD-A7AE-CCD8-6AD1-536E4FF1690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2967" y="2725397"/>
                        <a:ext cx="5940425" cy="191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>
            <a:extLst>
              <a:ext uri="{FF2B5EF4-FFF2-40B4-BE49-F238E27FC236}">
                <a16:creationId xmlns:a16="http://schemas.microsoft.com/office/drawing/2014/main" id="{24F2DDB9-333E-C2C8-38AE-D44010184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370888"/>
              </p:ext>
            </p:extLst>
          </p:nvPr>
        </p:nvGraphicFramePr>
        <p:xfrm>
          <a:off x="4632470" y="2728372"/>
          <a:ext cx="5940425" cy="180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10" imgW="5940848" imgH="1807988" progId="Word.Document.12">
                  <p:embed/>
                </p:oleObj>
              </mc:Choice>
              <mc:Fallback>
                <p:oleObj name="Document" r:id="rId10" imgW="5940848" imgH="1807988" progId="Word.Document.12">
                  <p:embed/>
                  <p:pic>
                    <p:nvPicPr>
                      <p:cNvPr id="13" name="Objeto 12">
                        <a:extLst>
                          <a:ext uri="{FF2B5EF4-FFF2-40B4-BE49-F238E27FC236}">
                            <a16:creationId xmlns:a16="http://schemas.microsoft.com/office/drawing/2014/main" id="{24F2DDB9-333E-C2C8-38AE-D440101843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32470" y="2728372"/>
                        <a:ext cx="5940425" cy="1808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36A66BB-E34A-0501-265D-F5612FF4A3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27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2105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E6BF68A-67E4-C184-47F1-CE6B92430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3EFAEC37-6590-1C0F-C486-9DED7CDEFD9C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E689260-B878-34D6-4142-45A49CC31AC8}"/>
              </a:ext>
            </a:extLst>
          </p:cNvPr>
          <p:cNvSpPr txBox="1"/>
          <p:nvPr/>
        </p:nvSpPr>
        <p:spPr>
          <a:xfrm>
            <a:off x="167379" y="56364"/>
            <a:ext cx="790417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Organización de las actividades académicas de los programas</a:t>
            </a:r>
            <a:endParaRPr lang="es-CO" sz="1800" noProof="0" dirty="0">
              <a:highlight>
                <a:srgbClr val="FFFF00"/>
              </a:highlight>
            </a:endParaRPr>
          </a:p>
          <a:p>
            <a:endParaRPr lang="es-CO" sz="1800" noProof="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C52EC7E8-2122-03F2-75F8-DD4ED8B2A0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2516710"/>
              </p:ext>
            </p:extLst>
          </p:nvPr>
        </p:nvGraphicFramePr>
        <p:xfrm>
          <a:off x="683924" y="1100190"/>
          <a:ext cx="5940425" cy="1655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1655490" progId="Word.Document.12">
                  <p:embed/>
                </p:oleObj>
              </mc:Choice>
              <mc:Fallback>
                <p:oleObj name="Document" r:id="rId4" imgW="5940848" imgH="1655490" progId="Word.Document.12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C52EC7E8-2122-03F2-75F8-DD4ED8B2A0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3924" y="1100190"/>
                        <a:ext cx="5940425" cy="1655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1103CBAF-AB13-6131-E77C-4BE13E67A0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4279" y="3163821"/>
            <a:ext cx="5942076" cy="1365504"/>
          </a:xfrm>
          <a:prstGeom prst="rect">
            <a:avLst/>
          </a:prstGeom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1973AE8-EB6B-65DD-E355-AD781AEA36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28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93507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FFED09A-3038-3CD0-9207-5B02CC112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20C6C5E6-1594-B6C2-F3A2-0436B3A072B7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390;p39">
            <a:extLst>
              <a:ext uri="{FF2B5EF4-FFF2-40B4-BE49-F238E27FC236}">
                <a16:creationId xmlns:a16="http://schemas.microsoft.com/office/drawing/2014/main" id="{B4B6A9F8-0292-26C8-A8FD-CD563AEE1B9F}"/>
              </a:ext>
            </a:extLst>
          </p:cNvPr>
          <p:cNvSpPr/>
          <p:nvPr/>
        </p:nvSpPr>
        <p:spPr>
          <a:xfrm>
            <a:off x="7342193" y="1787621"/>
            <a:ext cx="20140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CO" sz="1800" b="0" i="0" u="none" strike="noStrike" cap="none" noProof="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Ciclo de Formación: Técnico (55 Créditos ≈ 60%)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87FA410C-B90E-E343-D045-AA25BE9B7FD6}"/>
              </a:ext>
            </a:extLst>
          </p:cNvPr>
          <p:cNvSpPr txBox="1"/>
          <p:nvPr/>
        </p:nvSpPr>
        <p:spPr>
          <a:xfrm>
            <a:off x="167379" y="56364"/>
            <a:ext cx="7904177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s-CO" sz="1800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Articulación con los programas técnicos</a:t>
            </a:r>
            <a:endParaRPr lang="es-CO" sz="1800" b="0" i="0" u="none" strike="noStrike" cap="none" noProof="0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800" noProof="0" dirty="0">
              <a:highlight>
                <a:srgbClr val="FFFF00"/>
              </a:highlight>
            </a:endParaRPr>
          </a:p>
          <a:p>
            <a:endParaRPr lang="es-CO" sz="1800" noProof="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65287B5-1384-8A40-D923-1F446C3839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16" t="4133" r="40469" b="3698"/>
          <a:stretch/>
        </p:blipFill>
        <p:spPr>
          <a:xfrm>
            <a:off x="246315" y="346428"/>
            <a:ext cx="7041892" cy="4740708"/>
          </a:xfrm>
          <a:prstGeom prst="rect">
            <a:avLst/>
          </a:prstGeom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4E4C312-9E87-9999-8CDC-EF51AD8103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29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8312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">
          <a:extLst>
            <a:ext uri="{FF2B5EF4-FFF2-40B4-BE49-F238E27FC236}">
              <a16:creationId xmlns:a16="http://schemas.microsoft.com/office/drawing/2014/main" id="{45F4B50A-A20B-D674-372E-CEF595783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>
            <a:extLst>
              <a:ext uri="{FF2B5EF4-FFF2-40B4-BE49-F238E27FC236}">
                <a16:creationId xmlns:a16="http://schemas.microsoft.com/office/drawing/2014/main" id="{875D9543-4519-6E0C-C2D2-7AEA3F0D4667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C8B40C2-0725-A674-F465-9DE2240426E4}"/>
              </a:ext>
            </a:extLst>
          </p:cNvPr>
          <p:cNvSpPr txBox="1"/>
          <p:nvPr/>
        </p:nvSpPr>
        <p:spPr>
          <a:xfrm>
            <a:off x="1039244" y="1545370"/>
            <a:ext cx="694066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buFont typeface="+mj-lt"/>
              <a:buAutoNum type="arabicPeriod"/>
            </a:pPr>
            <a:r>
              <a:rPr lang="es-CO" sz="18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Denominación</a:t>
            </a:r>
            <a:endParaRPr lang="es-CO" sz="1800" b="0" i="0" u="none" strike="noStrike" noProof="0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Justificación</a:t>
            </a:r>
            <a:endParaRPr lang="es-CO" sz="1800" b="0" i="0" u="none" strike="noStrike" noProof="0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Aspectos curriculares</a:t>
            </a:r>
            <a:endParaRPr lang="es-CO" sz="1800" b="0" i="0" u="none" strike="noStrike" noProof="0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Organización de las actividades académicas</a:t>
            </a:r>
            <a:endParaRPr lang="es-CO" sz="1800" b="0" i="0" u="none" strike="noStrike" noProof="0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Investigación</a:t>
            </a:r>
            <a:endParaRPr lang="es-CO" sz="1800" b="0" i="0" u="none" strike="noStrike" noProof="0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Relación con el sector externo</a:t>
            </a:r>
            <a:endParaRPr lang="es-CO" sz="1800" b="0" i="0" u="none" strike="noStrike" noProof="0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Profesores</a:t>
            </a:r>
            <a:endParaRPr lang="es-CO" sz="1800" b="0" i="0" u="none" strike="noStrike" noProof="0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Medios educativos</a:t>
            </a:r>
            <a:endParaRPr lang="es-CO" sz="1800" b="0" i="0" u="none" strike="noStrike" noProof="0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pPr rtl="0" fontAlgn="base">
              <a:buFont typeface="+mj-lt"/>
              <a:buAutoNum type="arabicPeriod"/>
            </a:pPr>
            <a:r>
              <a:rPr lang="es-CO" sz="1800" b="0" i="0" u="none" strike="noStrike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Recursos físicos e infraestructura</a:t>
            </a:r>
            <a:endParaRPr lang="es-CO" sz="1800" b="0" i="0" u="none" strike="noStrike" noProof="0" dirty="0">
              <a:solidFill>
                <a:srgbClr val="F79646"/>
              </a:solidFill>
              <a:effectLst/>
              <a:latin typeface="Roboto" panose="02000000000000000000" pitchFamily="2" charset="0"/>
            </a:endParaRPr>
          </a:p>
          <a:p>
            <a:endParaRPr lang="es-CO" noProof="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2D8637B-50FB-F51C-BA81-907C4454C5C0}"/>
              </a:ext>
            </a:extLst>
          </p:cNvPr>
          <p:cNvSpPr txBox="1"/>
          <p:nvPr/>
        </p:nvSpPr>
        <p:spPr>
          <a:xfrm>
            <a:off x="2017875" y="614034"/>
            <a:ext cx="4572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buNone/>
            </a:pPr>
            <a:r>
              <a:rPr lang="es-CO" sz="2400" b="1" i="0" u="none" strike="noStrike" noProof="0" dirty="0">
                <a:solidFill>
                  <a:srgbClr val="003B74"/>
                </a:solidFill>
                <a:effectLst/>
                <a:latin typeface="Times New Roman" panose="02020603050405020304" pitchFamily="18" charset="0"/>
              </a:rPr>
              <a:t>CONDICIONES DE CALIDAD</a:t>
            </a:r>
            <a:endParaRPr lang="es-CO" sz="2400" b="0" noProof="0" dirty="0">
              <a:effectLst/>
            </a:endParaRPr>
          </a:p>
          <a:p>
            <a:pPr>
              <a:buNone/>
            </a:pPr>
            <a:br>
              <a:rPr lang="es-CO" noProof="0" dirty="0"/>
            </a:br>
            <a:endParaRPr lang="es-CO" noProof="0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EEA52CA-A7AA-CC18-DC3A-4F92F95B7E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3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547846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DEB59742-A72C-B13F-AB94-38950FEB5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3D541055-7405-9E5E-7209-298836225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5357"/>
            <a:ext cx="9075960" cy="4166372"/>
          </a:xfrm>
          <a:prstGeom prst="rect">
            <a:avLst/>
          </a:prstGeom>
        </p:spPr>
      </p:pic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C1D557D-B851-D517-2DD3-C71782DA4A0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390;p39">
            <a:extLst>
              <a:ext uri="{FF2B5EF4-FFF2-40B4-BE49-F238E27FC236}">
                <a16:creationId xmlns:a16="http://schemas.microsoft.com/office/drawing/2014/main" id="{48FE40DF-AEDA-B049-7E64-562ED375A6B2}"/>
              </a:ext>
            </a:extLst>
          </p:cNvPr>
          <p:cNvSpPr/>
          <p:nvPr/>
        </p:nvSpPr>
        <p:spPr>
          <a:xfrm>
            <a:off x="1862538" y="4639499"/>
            <a:ext cx="516922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CO" sz="1800" b="0" i="0" u="none" strike="noStrike" cap="none" noProof="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Ciclo de Formación: profesional (</a:t>
            </a:r>
            <a:r>
              <a:rPr lang="es-CO" sz="1800" noProof="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82</a:t>
            </a:r>
            <a:r>
              <a:rPr lang="es-CO" sz="1800" b="0" i="0" u="none" strike="noStrike" cap="none" noProof="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Créditos ≈ </a:t>
            </a:r>
            <a:r>
              <a:rPr lang="es-CO" sz="1800" noProof="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51</a:t>
            </a:r>
            <a:r>
              <a:rPr lang="es-CO" sz="1800" b="0" i="0" u="none" strike="noStrike" cap="none" noProof="0" dirty="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%)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570B6FA-A514-BF08-5B98-7B16B939B584}"/>
              </a:ext>
            </a:extLst>
          </p:cNvPr>
          <p:cNvSpPr txBox="1"/>
          <p:nvPr/>
        </p:nvSpPr>
        <p:spPr>
          <a:xfrm>
            <a:off x="167379" y="56364"/>
            <a:ext cx="7904177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r>
              <a:rPr lang="es-CO" sz="1800" b="0" i="0" u="none" strike="noStrike" cap="none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s-CO" sz="1800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Articulación con el programa de mecatrónica </a:t>
            </a:r>
            <a:endParaRPr lang="es-CO" sz="1800" b="0" i="0" u="none" strike="noStrike" cap="none" noProof="0" dirty="0">
              <a:solidFill>
                <a:srgbClr val="003B74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800" noProof="0" dirty="0">
              <a:highlight>
                <a:srgbClr val="FFFF00"/>
              </a:highlight>
            </a:endParaRPr>
          </a:p>
          <a:p>
            <a:endParaRPr lang="es-CO" sz="1800" noProof="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3D60134-C244-2D5D-F8A6-3F5753D510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30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918121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635BBA40-4599-93EB-E8CB-11A42ED8E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4FF8643D-0058-2354-5C1A-6358B3D532A2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180ED311-3149-C264-5281-B015DBA4139E}"/>
              </a:ext>
            </a:extLst>
          </p:cNvPr>
          <p:cNvSpPr txBox="1"/>
          <p:nvPr/>
        </p:nvSpPr>
        <p:spPr>
          <a:xfrm>
            <a:off x="234756" y="287145"/>
            <a:ext cx="4263521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5. Investigación </a:t>
            </a:r>
            <a:endParaRPr lang="es-CO" sz="2400" noProof="0" dirty="0">
              <a:highlight>
                <a:srgbClr val="FFFF00"/>
              </a:highlight>
            </a:endParaRPr>
          </a:p>
        </p:txBody>
      </p:sp>
      <p:sp>
        <p:nvSpPr>
          <p:cNvPr id="2" name="Google Shape;286;p24">
            <a:extLst>
              <a:ext uri="{FF2B5EF4-FFF2-40B4-BE49-F238E27FC236}">
                <a16:creationId xmlns:a16="http://schemas.microsoft.com/office/drawing/2014/main" id="{54CBFECE-9A77-26C2-FB4A-EBF03B0C3EB3}"/>
              </a:ext>
            </a:extLst>
          </p:cNvPr>
          <p:cNvSpPr txBox="1"/>
          <p:nvPr/>
        </p:nvSpPr>
        <p:spPr>
          <a:xfrm>
            <a:off x="3492928" y="917785"/>
            <a:ext cx="2158144" cy="646331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Grupos de </a:t>
            </a:r>
            <a:r>
              <a:rPr lang="es-CO" sz="2100" b="1" i="0" u="none" strike="noStrike" cap="none" noProof="0" dirty="0">
                <a:solidFill>
                  <a:srgbClr val="083C92"/>
                </a:solidFill>
                <a:latin typeface="Arial"/>
                <a:ea typeface="Arial"/>
                <a:cs typeface="Arial"/>
                <a:sym typeface="Arial"/>
              </a:rPr>
              <a:t>investigación</a:t>
            </a:r>
            <a:endParaRPr lang="es-CO" sz="1500" b="1" i="0" u="none" strike="noStrike" cap="none" noProof="0" dirty="0">
              <a:solidFill>
                <a:srgbClr val="083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85;p24">
            <a:extLst>
              <a:ext uri="{FF2B5EF4-FFF2-40B4-BE49-F238E27FC236}">
                <a16:creationId xmlns:a16="http://schemas.microsoft.com/office/drawing/2014/main" id="{953DBED8-0483-D346-0E95-D9B6A3DA9965}"/>
              </a:ext>
            </a:extLst>
          </p:cNvPr>
          <p:cNvSpPr/>
          <p:nvPr/>
        </p:nvSpPr>
        <p:spPr>
          <a:xfrm>
            <a:off x="4572000" y="1978851"/>
            <a:ext cx="4482796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GIRE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Grupo de investigación en Recursos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Energéticos 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500" b="1" i="0" u="none" strike="noStrike" cap="none" noProof="0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noProof="0" dirty="0">
                <a:solidFill>
                  <a:srgbClr val="161616"/>
                </a:solidFill>
              </a:rPr>
              <a:t>Universidad Nacional Sede Manizales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500" b="1" i="0" u="none" strike="noStrike" cap="none" noProof="0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Categoría : A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500" b="1" i="0" u="none" strike="noStrike" cap="none" noProof="0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285;p24">
            <a:extLst>
              <a:ext uri="{FF2B5EF4-FFF2-40B4-BE49-F238E27FC236}">
                <a16:creationId xmlns:a16="http://schemas.microsoft.com/office/drawing/2014/main" id="{5475E211-3118-6827-E2FD-7C3A565C5D6D}"/>
              </a:ext>
            </a:extLst>
          </p:cNvPr>
          <p:cNvSpPr/>
          <p:nvPr/>
        </p:nvSpPr>
        <p:spPr>
          <a:xfrm>
            <a:off x="15481" y="1978851"/>
            <a:ext cx="4482796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TESLA 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Facultad de Ciencias Exactas y Naturales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500" b="1" i="0" u="none" strike="noStrike" cap="none" noProof="0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Código: COL0159375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Categoría : C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500" b="1" i="0" u="none" strike="noStrike" cap="none" noProof="0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Líneas de investigación: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500" b="1" i="0" u="none" strike="noStrike" cap="none" noProof="0" dirty="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Control y Procesamiento Digital de Señales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500" b="1" i="0" u="none" strike="noStrike" cap="none" noProof="0" dirty="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Instrumentación y Control</a:t>
            </a:r>
            <a:endParaRPr lang="es-CO" noProof="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5AF756-3FB0-82FD-1980-B564259A4C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31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7297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3558313-CF3B-6FD2-0B8D-74FBC893D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3F25A6A-ECC8-81AA-66F9-22B033485D85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296;p25">
            <a:extLst>
              <a:ext uri="{FF2B5EF4-FFF2-40B4-BE49-F238E27FC236}">
                <a16:creationId xmlns:a16="http://schemas.microsoft.com/office/drawing/2014/main" id="{9ADEF0CC-485B-305E-172A-1656E0633408}"/>
              </a:ext>
            </a:extLst>
          </p:cNvPr>
          <p:cNvSpPr txBox="1"/>
          <p:nvPr/>
        </p:nvSpPr>
        <p:spPr>
          <a:xfrm>
            <a:off x="2286000" y="1218241"/>
            <a:ext cx="45720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Línea de investigación propuesta:</a:t>
            </a:r>
            <a:endParaRPr lang="es-CO" noProof="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30;p23">
            <a:extLst>
              <a:ext uri="{FF2B5EF4-FFF2-40B4-BE49-F238E27FC236}">
                <a16:creationId xmlns:a16="http://schemas.microsoft.com/office/drawing/2014/main" id="{E91C092A-2FF0-F92F-BB7E-1E4B598D1CE1}"/>
              </a:ext>
            </a:extLst>
          </p:cNvPr>
          <p:cNvSpPr txBox="1"/>
          <p:nvPr/>
        </p:nvSpPr>
        <p:spPr>
          <a:xfrm>
            <a:off x="234756" y="287145"/>
            <a:ext cx="4263521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5. Investigación </a:t>
            </a:r>
            <a:endParaRPr lang="es-CO" sz="2400" noProof="0" dirty="0">
              <a:highlight>
                <a:srgbClr val="FFFF00"/>
              </a:highlight>
            </a:endParaRP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DC47F0EB-A898-99EC-F579-49E87790A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8928032"/>
              </p:ext>
            </p:extLst>
          </p:nvPr>
        </p:nvGraphicFramePr>
        <p:xfrm>
          <a:off x="1679394" y="2056363"/>
          <a:ext cx="5940425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5940848" imgH="619367" progId="Word.Document.12">
                  <p:embed/>
                </p:oleObj>
              </mc:Choice>
              <mc:Fallback>
                <p:oleObj name="Document" r:id="rId4" imgW="5940848" imgH="619367" progId="Word.Document.12">
                  <p:embed/>
                  <p:pic>
                    <p:nvPicPr>
                      <p:cNvPr id="3" name="Objeto 2">
                        <a:extLst>
                          <a:ext uri="{FF2B5EF4-FFF2-40B4-BE49-F238E27FC236}">
                            <a16:creationId xmlns:a16="http://schemas.microsoft.com/office/drawing/2014/main" id="{DC47F0EB-A898-99EC-F579-49E87790A3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9394" y="2056363"/>
                        <a:ext cx="5940425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58AA03CC-89C9-ADE0-134A-8BEF9C084E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3625" y="3153987"/>
            <a:ext cx="5942076" cy="833628"/>
          </a:xfrm>
          <a:prstGeom prst="rect">
            <a:avLst/>
          </a:prstGeom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E1831BE-127D-8A2D-0C40-C9C48D4A80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32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58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C587D2C-B7F3-3B70-F300-7CDCBCCD7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E007B8F-CA8C-BD52-D2FB-2F4BE8AB497F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503;p52">
            <a:extLst>
              <a:ext uri="{FF2B5EF4-FFF2-40B4-BE49-F238E27FC236}">
                <a16:creationId xmlns:a16="http://schemas.microsoft.com/office/drawing/2014/main" id="{9D951A11-3CFC-395A-8352-BF70A88428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839" y="139700"/>
            <a:ext cx="85217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CO" b="1" i="0" u="none" strike="noStrik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6</a:t>
            </a:r>
            <a:r>
              <a:rPr lang="es-CO" sz="2800" b="1" i="0" u="none" strike="noStrik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Relacionamiento con el sector externo </a:t>
            </a:r>
            <a:endParaRPr lang="es-CO" sz="2800" b="0" noProof="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pSp>
        <p:nvGrpSpPr>
          <p:cNvPr id="5" name="Google Shape;504;p52">
            <a:extLst>
              <a:ext uri="{FF2B5EF4-FFF2-40B4-BE49-F238E27FC236}">
                <a16:creationId xmlns:a16="http://schemas.microsoft.com/office/drawing/2014/main" id="{A31E58DA-78E0-920D-3BB4-1EF44AC36B04}"/>
              </a:ext>
            </a:extLst>
          </p:cNvPr>
          <p:cNvGrpSpPr/>
          <p:nvPr/>
        </p:nvGrpSpPr>
        <p:grpSpPr>
          <a:xfrm>
            <a:off x="2689881" y="997391"/>
            <a:ext cx="3764238" cy="3764238"/>
            <a:chOff x="2599568" y="242168"/>
            <a:chExt cx="3764238" cy="3764238"/>
          </a:xfrm>
        </p:grpSpPr>
        <p:sp>
          <p:nvSpPr>
            <p:cNvPr id="7" name="Google Shape;505;p52">
              <a:extLst>
                <a:ext uri="{FF2B5EF4-FFF2-40B4-BE49-F238E27FC236}">
                  <a16:creationId xmlns:a16="http://schemas.microsoft.com/office/drawing/2014/main" id="{3CDC1752-C824-CCFB-AE44-4BC4F4BE1AFC}"/>
                </a:ext>
              </a:extLst>
            </p:cNvPr>
            <p:cNvSpPr/>
            <p:nvPr/>
          </p:nvSpPr>
          <p:spPr>
            <a:xfrm>
              <a:off x="2599568" y="242168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s-CO" sz="1400" b="0" i="0" u="none" strike="noStrike" cap="non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06;p52">
              <a:extLst>
                <a:ext uri="{FF2B5EF4-FFF2-40B4-BE49-F238E27FC236}">
                  <a16:creationId xmlns:a16="http://schemas.microsoft.com/office/drawing/2014/main" id="{7E6FF95F-E8DE-14FE-0569-F2D3CCC15A85}"/>
                </a:ext>
              </a:extLst>
            </p:cNvPr>
            <p:cNvSpPr txBox="1"/>
            <p:nvPr/>
          </p:nvSpPr>
          <p:spPr>
            <a:xfrm>
              <a:off x="3138384" y="780984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CO" sz="1600" b="0" i="0" u="none" strike="noStrike" cap="none" noProof="0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Universidad</a:t>
              </a:r>
            </a:p>
          </p:txBody>
        </p:sp>
        <p:sp>
          <p:nvSpPr>
            <p:cNvPr id="11" name="Google Shape;507;p52">
              <a:extLst>
                <a:ext uri="{FF2B5EF4-FFF2-40B4-BE49-F238E27FC236}">
                  <a16:creationId xmlns:a16="http://schemas.microsoft.com/office/drawing/2014/main" id="{02537798-581C-D3B8-2E2F-9A28AEFB6196}"/>
                </a:ext>
              </a:extLst>
            </p:cNvPr>
            <p:cNvSpPr/>
            <p:nvPr/>
          </p:nvSpPr>
          <p:spPr>
            <a:xfrm rot="5400000">
              <a:off x="4524173" y="242168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s-CO" sz="1400" b="0" i="0" u="none" strike="noStrike" cap="non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08;p52">
              <a:extLst>
                <a:ext uri="{FF2B5EF4-FFF2-40B4-BE49-F238E27FC236}">
                  <a16:creationId xmlns:a16="http://schemas.microsoft.com/office/drawing/2014/main" id="{EAAA5106-4FA7-B650-3998-F4B61397332A}"/>
                </a:ext>
              </a:extLst>
            </p:cNvPr>
            <p:cNvSpPr txBox="1"/>
            <p:nvPr/>
          </p:nvSpPr>
          <p:spPr>
            <a:xfrm>
              <a:off x="4524173" y="780984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CO" sz="1600" b="0" i="0" u="none" strike="noStrike" cap="none" noProof="0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Sector Productivo</a:t>
              </a:r>
            </a:p>
          </p:txBody>
        </p:sp>
        <p:sp>
          <p:nvSpPr>
            <p:cNvPr id="23" name="Google Shape;509;p52">
              <a:extLst>
                <a:ext uri="{FF2B5EF4-FFF2-40B4-BE49-F238E27FC236}">
                  <a16:creationId xmlns:a16="http://schemas.microsoft.com/office/drawing/2014/main" id="{5188AC9C-D69F-7225-5278-B06AFF9457CE}"/>
                </a:ext>
              </a:extLst>
            </p:cNvPr>
            <p:cNvSpPr/>
            <p:nvPr/>
          </p:nvSpPr>
          <p:spPr>
            <a:xfrm rot="10800000">
              <a:off x="4524173" y="2166773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s-CO" sz="1400" b="0" i="0" u="none" strike="noStrike" cap="non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10;p52">
              <a:extLst>
                <a:ext uri="{FF2B5EF4-FFF2-40B4-BE49-F238E27FC236}">
                  <a16:creationId xmlns:a16="http://schemas.microsoft.com/office/drawing/2014/main" id="{7ECBBCE7-6367-229E-5471-8D86B2EEFFFD}"/>
                </a:ext>
              </a:extLst>
            </p:cNvPr>
            <p:cNvSpPr txBox="1"/>
            <p:nvPr/>
          </p:nvSpPr>
          <p:spPr>
            <a:xfrm>
              <a:off x="4524173" y="2166773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CO" sz="1600" b="0" i="0" u="none" strike="noStrike" cap="none" noProof="0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Movilidad</a:t>
              </a:r>
            </a:p>
          </p:txBody>
        </p:sp>
        <p:sp>
          <p:nvSpPr>
            <p:cNvPr id="25" name="Google Shape;511;p52">
              <a:extLst>
                <a:ext uri="{FF2B5EF4-FFF2-40B4-BE49-F238E27FC236}">
                  <a16:creationId xmlns:a16="http://schemas.microsoft.com/office/drawing/2014/main" id="{33413353-1506-F96C-77FF-79E446F4CD31}"/>
                </a:ext>
              </a:extLst>
            </p:cNvPr>
            <p:cNvSpPr/>
            <p:nvPr/>
          </p:nvSpPr>
          <p:spPr>
            <a:xfrm rot="-5400000">
              <a:off x="2599568" y="2166773"/>
              <a:ext cx="1839633" cy="18396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185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s-CO" sz="1400" b="0" i="0" u="none" strike="noStrike" cap="non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12;p52">
              <a:extLst>
                <a:ext uri="{FF2B5EF4-FFF2-40B4-BE49-F238E27FC236}">
                  <a16:creationId xmlns:a16="http://schemas.microsoft.com/office/drawing/2014/main" id="{97113A1C-FE58-102B-D314-4A601C52F56F}"/>
                </a:ext>
              </a:extLst>
            </p:cNvPr>
            <p:cNvSpPr txBox="1"/>
            <p:nvPr/>
          </p:nvSpPr>
          <p:spPr>
            <a:xfrm>
              <a:off x="3138384" y="2166773"/>
              <a:ext cx="1300817" cy="1300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775" tIns="113775" rIns="113775" bIns="113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CO" sz="1600" b="0" i="0" u="none" strike="noStrike" cap="none" noProof="0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Proyección</a:t>
              </a:r>
            </a:p>
          </p:txBody>
        </p:sp>
        <p:sp>
          <p:nvSpPr>
            <p:cNvPr id="27" name="Google Shape;513;p52">
              <a:extLst>
                <a:ext uri="{FF2B5EF4-FFF2-40B4-BE49-F238E27FC236}">
                  <a16:creationId xmlns:a16="http://schemas.microsoft.com/office/drawing/2014/main" id="{1ADFCB35-1623-0E70-4A73-79B6C2927CEA}"/>
                </a:ext>
              </a:extLst>
            </p:cNvPr>
            <p:cNvSpPr/>
            <p:nvPr/>
          </p:nvSpPr>
          <p:spPr>
            <a:xfrm>
              <a:off x="4164106" y="1741916"/>
              <a:ext cx="635162" cy="5523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2" y="60000"/>
                  </a:moveTo>
                  <a:lnTo>
                    <a:pt x="6522" y="60000"/>
                  </a:lnTo>
                  <a:cubicBezTo>
                    <a:pt x="6522" y="34374"/>
                    <a:pt x="25367" y="12492"/>
                    <a:pt x="51107" y="8231"/>
                  </a:cubicBezTo>
                  <a:cubicBezTo>
                    <a:pt x="76848" y="3970"/>
                    <a:pt x="101961" y="18574"/>
                    <a:pt x="110521" y="42783"/>
                  </a:cubicBezTo>
                  <a:lnTo>
                    <a:pt x="116427" y="42783"/>
                  </a:lnTo>
                  <a:lnTo>
                    <a:pt x="106957" y="60000"/>
                  </a:lnTo>
                  <a:lnTo>
                    <a:pt x="90340" y="42783"/>
                  </a:lnTo>
                  <a:lnTo>
                    <a:pt x="95921" y="42783"/>
                  </a:lnTo>
                  <a:cubicBezTo>
                    <a:pt x="87358" y="27416"/>
                    <a:pt x="68572" y="19475"/>
                    <a:pt x="50448" y="23561"/>
                  </a:cubicBezTo>
                  <a:cubicBezTo>
                    <a:pt x="32324" y="27648"/>
                    <a:pt x="19565" y="42702"/>
                    <a:pt x="19565" y="60000"/>
                  </a:cubicBezTo>
                  <a:close/>
                </a:path>
              </a:pathLst>
            </a:custGeom>
            <a:solidFill>
              <a:srgbClr val="ACC1F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s-CO" sz="1400" b="0" i="0" u="none" strike="noStrike" cap="non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14;p52">
              <a:extLst>
                <a:ext uri="{FF2B5EF4-FFF2-40B4-BE49-F238E27FC236}">
                  <a16:creationId xmlns:a16="http://schemas.microsoft.com/office/drawing/2014/main" id="{94B4B178-E44B-EF01-0BA0-38C20BEA2BD9}"/>
                </a:ext>
              </a:extLst>
            </p:cNvPr>
            <p:cNvSpPr/>
            <p:nvPr/>
          </p:nvSpPr>
          <p:spPr>
            <a:xfrm rot="10800000">
              <a:off x="4164106" y="1954344"/>
              <a:ext cx="635162" cy="55231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2" y="60000"/>
                  </a:moveTo>
                  <a:lnTo>
                    <a:pt x="6522" y="60000"/>
                  </a:lnTo>
                  <a:cubicBezTo>
                    <a:pt x="6522" y="34374"/>
                    <a:pt x="25367" y="12492"/>
                    <a:pt x="51107" y="8231"/>
                  </a:cubicBezTo>
                  <a:cubicBezTo>
                    <a:pt x="76848" y="3970"/>
                    <a:pt x="101961" y="18574"/>
                    <a:pt x="110521" y="42783"/>
                  </a:cubicBezTo>
                  <a:lnTo>
                    <a:pt x="116427" y="42783"/>
                  </a:lnTo>
                  <a:lnTo>
                    <a:pt x="106957" y="60000"/>
                  </a:lnTo>
                  <a:lnTo>
                    <a:pt x="90340" y="42783"/>
                  </a:lnTo>
                  <a:lnTo>
                    <a:pt x="95921" y="42783"/>
                  </a:lnTo>
                  <a:cubicBezTo>
                    <a:pt x="87358" y="27416"/>
                    <a:pt x="68572" y="19475"/>
                    <a:pt x="50448" y="23561"/>
                  </a:cubicBezTo>
                  <a:cubicBezTo>
                    <a:pt x="32324" y="27648"/>
                    <a:pt x="19565" y="42702"/>
                    <a:pt x="19565" y="60000"/>
                  </a:cubicBezTo>
                  <a:close/>
                </a:path>
              </a:pathLst>
            </a:custGeom>
            <a:solidFill>
              <a:srgbClr val="ACC1F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s-CO" sz="1400" b="0" i="0" u="none" strike="noStrike" cap="none" noProof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515;p52">
            <a:extLst>
              <a:ext uri="{FF2B5EF4-FFF2-40B4-BE49-F238E27FC236}">
                <a16:creationId xmlns:a16="http://schemas.microsoft.com/office/drawing/2014/main" id="{BE8161C3-B235-7B01-16FF-64BFBD3040C2}"/>
              </a:ext>
            </a:extLst>
          </p:cNvPr>
          <p:cNvSpPr txBox="1"/>
          <p:nvPr/>
        </p:nvSpPr>
        <p:spPr>
          <a:xfrm>
            <a:off x="6525683" y="992289"/>
            <a:ext cx="2396484" cy="101562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CO" sz="1200" b="0" i="0" u="none" strike="noStrike" cap="none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Articulación con la industria de la región y el país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CO" sz="1200" b="0" i="0" u="none" strike="noStrike" cap="none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Empleabilidad y visitas académicas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85750">
              <a:buSzPts val="1200"/>
              <a:buFont typeface="Arial"/>
              <a:buChar char="•"/>
            </a:pPr>
            <a:r>
              <a:rPr lang="es-CO" sz="1200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Convenios con empresas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" name="Google Shape;516;p52">
            <a:extLst>
              <a:ext uri="{FF2B5EF4-FFF2-40B4-BE49-F238E27FC236}">
                <a16:creationId xmlns:a16="http://schemas.microsoft.com/office/drawing/2014/main" id="{8D2B6185-5CA0-A310-D7E4-181355294C24}"/>
              </a:ext>
            </a:extLst>
          </p:cNvPr>
          <p:cNvSpPr txBox="1"/>
          <p:nvPr/>
        </p:nvSpPr>
        <p:spPr>
          <a:xfrm>
            <a:off x="220843" y="931539"/>
            <a:ext cx="2585100" cy="83095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CO" sz="1200" b="0" i="0" u="none" strike="noStrike" cap="none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Calidad Académica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CO" sz="1200" i="0" u="none" strike="noStrike" cap="none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Laboratorios</a:t>
            </a:r>
            <a:endParaRPr lang="es-CO" sz="1400" i="0" u="none" strike="noStrike" cap="none" noProof="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CO" sz="1200" b="0" i="0" u="none" strike="noStrike" cap="none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Construcción de Alianza con BIOS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</a:pPr>
            <a:endParaRPr lang="es-CO" sz="1200" b="0" i="0" u="none" strike="noStrike" cap="none" noProof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" name="Google Shape;517;p52">
            <a:extLst>
              <a:ext uri="{FF2B5EF4-FFF2-40B4-BE49-F238E27FC236}">
                <a16:creationId xmlns:a16="http://schemas.microsoft.com/office/drawing/2014/main" id="{BEDB91ED-898C-AC31-23A4-F5B6D7138A8C}"/>
              </a:ext>
            </a:extLst>
          </p:cNvPr>
          <p:cNvSpPr txBox="1"/>
          <p:nvPr/>
        </p:nvSpPr>
        <p:spPr>
          <a:xfrm>
            <a:off x="250911" y="3565672"/>
            <a:ext cx="2396484" cy="138495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CO" sz="1200" b="0" i="0" u="none" strike="noStrike" cap="none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Conferencias, seminarios</a:t>
            </a:r>
            <a:r>
              <a:rPr lang="es-CO" sz="1200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marL="171450" lvl="0" indent="-171450">
              <a:buSzPts val="1200"/>
              <a:buFont typeface="Arial"/>
              <a:buChar char="•"/>
            </a:pPr>
            <a:r>
              <a:rPr lang="es-CO" sz="1200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Contribuir activamente a la solución de problemas y al desarrollo tecnológico/económico regional (Misión U. Caldas - Acuerdo 008/2006 Proyección).</a:t>
            </a:r>
            <a:endParaRPr lang="es-CO" sz="1200" b="0" i="0" u="none" strike="noStrike" cap="none" noProof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" name="Google Shape;518;p52">
            <a:extLst>
              <a:ext uri="{FF2B5EF4-FFF2-40B4-BE49-F238E27FC236}">
                <a16:creationId xmlns:a16="http://schemas.microsoft.com/office/drawing/2014/main" id="{C695FCAF-AF69-296F-0BA8-AE5D9730CE7F}"/>
              </a:ext>
            </a:extLst>
          </p:cNvPr>
          <p:cNvSpPr/>
          <p:nvPr/>
        </p:nvSpPr>
        <p:spPr>
          <a:xfrm>
            <a:off x="6525683" y="3565671"/>
            <a:ext cx="2396400" cy="1236539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CO" sz="1200" b="0" i="0" u="none" strike="noStrike" cap="none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Profesores Visitantes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CO" sz="1200" b="0" i="0" u="none" strike="noStrike" cap="none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Movilidad Nacional e Internacionalización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CO" sz="1200" b="0" i="0" u="none" strike="noStrike" cap="none" noProof="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C67E9E2-8C9A-B952-5B30-6558A1E3A4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33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7948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9044A40A-1DF4-0065-D814-1344716AA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AEAF6BD9-BD51-1438-A971-8E6578B9866E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9151253C-9D47-4FF4-4086-1125FD57E5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16838"/>
              </p:ext>
            </p:extLst>
          </p:nvPr>
        </p:nvGraphicFramePr>
        <p:xfrm>
          <a:off x="716145" y="1208225"/>
          <a:ext cx="7711710" cy="32644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952214">
                  <a:extLst>
                    <a:ext uri="{9D8B030D-6E8A-4147-A177-3AD203B41FA5}">
                      <a16:colId xmlns:a16="http://schemas.microsoft.com/office/drawing/2014/main" val="301619302"/>
                    </a:ext>
                  </a:extLst>
                </a:gridCol>
                <a:gridCol w="1175360">
                  <a:extLst>
                    <a:ext uri="{9D8B030D-6E8A-4147-A177-3AD203B41FA5}">
                      <a16:colId xmlns:a16="http://schemas.microsoft.com/office/drawing/2014/main" val="3626571163"/>
                    </a:ext>
                  </a:extLst>
                </a:gridCol>
                <a:gridCol w="3584136">
                  <a:extLst>
                    <a:ext uri="{9D8B030D-6E8A-4147-A177-3AD203B41FA5}">
                      <a16:colId xmlns:a16="http://schemas.microsoft.com/office/drawing/2014/main" val="2836484140"/>
                    </a:ext>
                  </a:extLst>
                </a:gridCol>
              </a:tblGrid>
              <a:tr h="155448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 noProof="0" dirty="0">
                          <a:effectLst/>
                        </a:rPr>
                        <a:t>Profesor</a:t>
                      </a:r>
                      <a:endParaRPr lang="es-CO" sz="8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 noProof="0" dirty="0">
                          <a:effectLst/>
                        </a:rPr>
                        <a:t>Profesión</a:t>
                      </a:r>
                      <a:endParaRPr lang="es-CO" sz="8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800" u="none" strike="noStrike" noProof="0" dirty="0">
                          <a:effectLst/>
                        </a:rPr>
                        <a:t>Posgrado</a:t>
                      </a:r>
                      <a:endParaRPr lang="es-CO" sz="8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09910805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ASDRUBAL RAVE FERNANDEZ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Electrónico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Especialización en gerencia estratégica de proyectos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19855316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OSCAR DONALDO RODRIGUEZ BERMUDEZ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Electrónico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Especialización en Gerencia de proyectos de software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81460590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CESAR AUGUSTO ZAPATA ARIAS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Electricista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Especialización en administración de empresas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79662263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JOHN JAIRO PLATA ARRIETA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Electrónico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Especialista en gerencia de negocios internacionales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2811047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ANGELA VIVIANA ALZATE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Físico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Magíster en instrumentación física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361399791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HERNANDO QUINTERO SANCHEZ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Electrónico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PREGRADO EXPERTO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244333116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ROBERTO JULIO RUIZ AGUILAR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Electrónico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Maestría en instrumentación física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617808760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SEBASTIAN DURANGO IDARRAGA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Mecánico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Doctor en ingeniería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38555649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ISLÉN TRUJILLO ARISTIZÁBAL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De Sistemas.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Especialización en gestión de redes y datos.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865634728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LEONARDO ANTONIO SARRAZOLA B.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Mecatrónico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Maestría en ingeniería- Automatización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829858439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VICTOR ALFONSO JARAMILLO PINEDA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Mecatrónico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Maestría en ingeniería- Automatización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05237431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SANTIAGO EMILIO CALVO BETANCUR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Físico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Magister en ciencias - física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337721073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ALBERTO SEPULVEDA GIRALDO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Electricista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Maestría en ingeniería eléctrica y Doctorado en Ingeniería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4244459446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JHONATAN PINEDA ZULUAGA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Mecatrónico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Maestría en ingeniería- Automatización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3631723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LISANDRO EVARISTO CASTIBLANCO GUIO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Mecánico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Especialización en instrumentación industrial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701481127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DANIEL VICK GUTIERREZ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Mecatrónico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Maestría Energías renovables, Maestría en industria 4.0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00119782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NICOLAS ANTONIO SALAZAR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Físico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Maestría ciencias-física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412168573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SERGIO PINILLA VALENCIA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Mecatrónico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Maestría en ingeniería mecánica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1643057141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EDUARDO DUQUE DUSSAN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Mecánico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Maestría en Ingeniería de Procesos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2593763290"/>
                  </a:ext>
                </a:extLst>
              </a:tr>
              <a:tr h="155448"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JULIÁN GUILLERMO BRAVO DUSSAN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Ing. Mecatrónico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800" u="none" strike="noStrike" noProof="0" dirty="0">
                          <a:effectLst/>
                        </a:rPr>
                        <a:t>Maestría en innovación</a:t>
                      </a:r>
                      <a:endParaRPr lang="es-CO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97" marR="997" marT="997" marB="0" anchor="ctr"/>
                </a:tc>
                <a:extLst>
                  <a:ext uri="{0D108BD9-81ED-4DB2-BD59-A6C34878D82A}">
                    <a16:rowId xmlns:a16="http://schemas.microsoft.com/office/drawing/2014/main" val="4168491915"/>
                  </a:ext>
                </a:extLst>
              </a:tr>
            </a:tbl>
          </a:graphicData>
        </a:graphic>
      </p:graphicFrame>
      <p:sp>
        <p:nvSpPr>
          <p:cNvPr id="11" name="Google Shape;503;p52">
            <a:extLst>
              <a:ext uri="{FF2B5EF4-FFF2-40B4-BE49-F238E27FC236}">
                <a16:creationId xmlns:a16="http://schemas.microsoft.com/office/drawing/2014/main" id="{C0684A9C-E3AB-BF25-819E-195D639A7303}"/>
              </a:ext>
            </a:extLst>
          </p:cNvPr>
          <p:cNvSpPr txBox="1">
            <a:spLocks/>
          </p:cNvSpPr>
          <p:nvPr/>
        </p:nvSpPr>
        <p:spPr>
          <a:xfrm>
            <a:off x="487719" y="38451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s-CO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7. Profesores</a:t>
            </a:r>
            <a:endParaRPr lang="es-CO" noProof="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3B5AEB0-B690-78B4-80E4-28FBDE419A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34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6940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79B87E6-CB20-A76F-AC4B-E9F0C1002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0EC3320D-7CC4-F7DE-8C0C-B8D941870660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58"/>
          <p:cNvSpPr txBox="1"/>
          <p:nvPr/>
        </p:nvSpPr>
        <p:spPr>
          <a:xfrm>
            <a:off x="289122" y="101159"/>
            <a:ext cx="6970184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8. </a:t>
            </a: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Medios educativos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sp>
        <p:nvSpPr>
          <p:cNvPr id="593" name="Google Shape;593;p58"/>
          <p:cNvSpPr txBox="1"/>
          <p:nvPr/>
        </p:nvSpPr>
        <p:spPr>
          <a:xfrm>
            <a:off x="533124" y="801489"/>
            <a:ext cx="807775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CO" sz="1800" b="1" i="0" u="none" strike="noStrike" cap="none" noProof="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Recursos bibliográficos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4" name="Google Shape;594;p58"/>
          <p:cNvSpPr txBox="1"/>
          <p:nvPr/>
        </p:nvSpPr>
        <p:spPr>
          <a:xfrm>
            <a:off x="406400" y="1506237"/>
            <a:ext cx="4064001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lang="es-CO" sz="1800" b="1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 Bibliotecas </a:t>
            </a:r>
            <a:r>
              <a:rPr lang="es-CO" sz="18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s-CO" sz="1800" b="0" i="0" u="sng" strike="noStrike" cap="none" noProof="0" dirty="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https://biblio.ucaldas.edu.co/</a:t>
            </a:r>
            <a:r>
              <a:rPr lang="es-CO" sz="18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 </a:t>
            </a:r>
            <a:br>
              <a:rPr lang="es-CO" sz="18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s-CO" sz="18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Pueden acceder todos los estudiantes, profesores y empleados de la universidad, ya sea mediante el préstamo de medios físicos como libros, manuales o revistas.</a:t>
            </a:r>
            <a:b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lang="es-CO" sz="1400" b="0" i="0" u="none" strike="noStrike" cap="none" noProof="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254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58"/>
          <p:cNvSpPr txBox="1"/>
          <p:nvPr/>
        </p:nvSpPr>
        <p:spPr>
          <a:xfrm>
            <a:off x="4809067" y="1291819"/>
            <a:ext cx="4605866" cy="2953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CO" sz="1600" b="0" i="0" u="none" strike="noStrike" cap="none" noProof="0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en sala.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CO" sz="1600" b="0" i="0" u="none" strike="noStrike" cap="none" noProof="0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externo.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CO" sz="1600" b="0" i="0" u="none" strike="noStrike" cap="none" noProof="0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Préstamo interbibliotecario.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CO" sz="1600" b="0" i="0" u="none" strike="noStrike" cap="none" noProof="0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 de información virtual. 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CO" sz="1600" b="0" i="0" u="none" strike="noStrike" cap="none" noProof="0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Conmutación bibliográfica. 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CO" sz="1600" b="0" i="0" u="none" strike="noStrike" cap="none" noProof="0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Diseminación de la información.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CO" sz="1600" b="0" i="0" u="none" strike="noStrike" cap="none" noProof="0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Renovación de material bibliográfico telefónicamente. 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0055CBF-D3BD-78CA-7B80-3960CC4A1F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35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5058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641BFD5-C7FD-27CA-9337-417BC4563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8E12D659-C37B-CD87-B96F-D827B1DF419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59"/>
          <p:cNvSpPr txBox="1"/>
          <p:nvPr/>
        </p:nvSpPr>
        <p:spPr>
          <a:xfrm>
            <a:off x="451203" y="1092024"/>
            <a:ext cx="4572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CO" sz="2000" b="1" i="0" u="none" strike="noStrike" cap="none" noProof="0" dirty="0">
                <a:solidFill>
                  <a:srgbClr val="405888"/>
                </a:solidFill>
                <a:latin typeface="Roboto"/>
                <a:ea typeface="Roboto"/>
                <a:cs typeface="Roboto"/>
                <a:sym typeface="Roboto"/>
              </a:rPr>
              <a:t>2. </a:t>
            </a:r>
            <a:r>
              <a:rPr lang="es-CO" sz="2000" b="1" i="0" u="none" strike="noStrike" cap="none" noProof="0" dirty="0">
                <a:solidFill>
                  <a:srgbClr val="40588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Bases de datos</a:t>
            </a:r>
            <a:endParaRPr lang="es-CO" sz="2000" b="0" i="0" u="none" strike="noStrike" cap="none" noProof="0" dirty="0">
              <a:solidFill>
                <a:srgbClr val="40588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2" name="Google Shape;602;p59"/>
          <p:cNvSpPr txBox="1"/>
          <p:nvPr/>
        </p:nvSpPr>
        <p:spPr>
          <a:xfrm>
            <a:off x="682978" y="1538244"/>
            <a:ext cx="3053644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Science Direct</a:t>
            </a: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Scopus</a:t>
            </a: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Engineering Village</a:t>
            </a: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Jstor</a:t>
            </a: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Ovid</a:t>
            </a: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Proquest</a:t>
            </a: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E-libro</a:t>
            </a: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Ebrary</a:t>
            </a: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LexBase</a:t>
            </a: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HINARI</a:t>
            </a:r>
          </a:p>
          <a:p>
            <a:pPr marL="0" marR="0" lvl="0" indent="-88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O" sz="1400" b="0" i="0" u="none" strike="noStrike" cap="none" noProof="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Entre otras</a:t>
            </a:r>
          </a:p>
        </p:txBody>
      </p:sp>
      <p:sp>
        <p:nvSpPr>
          <p:cNvPr id="603" name="Google Shape;603;p59"/>
          <p:cNvSpPr txBox="1"/>
          <p:nvPr/>
        </p:nvSpPr>
        <p:spPr>
          <a:xfrm>
            <a:off x="4413603" y="1092024"/>
            <a:ext cx="366959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CO" sz="2000" b="1" i="0" u="none" strike="noStrike" cap="none" noProof="0" dirty="0">
                <a:solidFill>
                  <a:srgbClr val="405888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s-CO" sz="2000" b="1" i="0" u="none" strike="noStrike" cap="none" noProof="0" dirty="0">
                <a:solidFill>
                  <a:srgbClr val="40588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Plataforma UCaldas Virtual </a:t>
            </a:r>
          </a:p>
        </p:txBody>
      </p:sp>
      <p:sp>
        <p:nvSpPr>
          <p:cNvPr id="604" name="Google Shape;604;p59"/>
          <p:cNvSpPr txBox="1"/>
          <p:nvPr/>
        </p:nvSpPr>
        <p:spPr>
          <a:xfrm>
            <a:off x="251530" y="169333"/>
            <a:ext cx="6970184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8. </a:t>
            </a: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Medios educativos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605" name="Google Shape;605;p5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07302" y="1492134"/>
            <a:ext cx="3457575" cy="1738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59" descr="BibliotecasUcalda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07303" y="3396984"/>
            <a:ext cx="3457575" cy="132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4542EAA-40C8-FCAC-3008-389B691428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36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27029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88DD6759-1692-857E-1D86-ABA0903A4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60DAA303-7966-73F0-9462-B357CA052A1C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A1EB3D34-533F-821F-AE1B-72A02B6D08C6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-CO" sz="28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B35A00F-14CC-FA13-8DC4-B25EF80A3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962" y="1116330"/>
            <a:ext cx="5942076" cy="2910840"/>
          </a:xfrm>
          <a:prstGeom prst="rect">
            <a:avLst/>
          </a:prstGeom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3160B7B-5EEF-8100-B957-2E2BE3AD70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37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8520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FA9E4B78-7B25-50BC-A25E-6582E34A8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48CAAD81-D81D-0C62-CE8E-E32A7FAE0C9D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4AD81B3B-9ADA-B1AE-D7DC-FE6B8D424902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-CO" sz="28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20" name="Google Shape;420;g25a3e48faed_1_10"/>
          <p:cNvGraphicFramePr/>
          <p:nvPr>
            <p:extLst>
              <p:ext uri="{D42A27DB-BD31-4B8C-83A1-F6EECF244321}">
                <p14:modId xmlns:p14="http://schemas.microsoft.com/office/powerpoint/2010/main" val="3065069663"/>
              </p:ext>
            </p:extLst>
          </p:nvPr>
        </p:nvGraphicFramePr>
        <p:xfrm>
          <a:off x="859663" y="946825"/>
          <a:ext cx="3592825" cy="394716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salón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salón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U-105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U-228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D-106 EDIF DEL PARQUE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D-111 EDIF DEL PARQUE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U-118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U-134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U-203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U-218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U-219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U-231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D-107 EDIF DEL PARQUE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U-233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C-208 EDIF ORLANDO SIERRA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C-209 EDIF ORLANDO SIERRA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U-104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U-106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U-135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U-201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graphicFrame>
        <p:nvGraphicFramePr>
          <p:cNvPr id="421" name="Google Shape;421;g25a3e48faed_1_10"/>
          <p:cNvGraphicFramePr/>
          <p:nvPr>
            <p:extLst>
              <p:ext uri="{D42A27DB-BD31-4B8C-83A1-F6EECF244321}">
                <p14:modId xmlns:p14="http://schemas.microsoft.com/office/powerpoint/2010/main" val="2732404765"/>
              </p:ext>
            </p:extLst>
          </p:nvPr>
        </p:nvGraphicFramePr>
        <p:xfrm>
          <a:off x="5285725" y="1900238"/>
          <a:ext cx="2286000" cy="1343025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6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sala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H1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H2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7C33DA1-D09E-FC59-E50A-0077A00E1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38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6936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582BBAEC-65F6-8BBB-6201-DEF71011B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0059B699-5A00-3B42-C608-E3F065909909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8526E199-C454-2966-33CE-503BB60B4031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-CO" sz="28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13" name="Google Shape;413;g25a3e48faed_1_2"/>
          <p:cNvGraphicFramePr/>
          <p:nvPr>
            <p:extLst>
              <p:ext uri="{D42A27DB-BD31-4B8C-83A1-F6EECF244321}">
                <p14:modId xmlns:p14="http://schemas.microsoft.com/office/powerpoint/2010/main" val="3837860378"/>
              </p:ext>
            </p:extLst>
          </p:nvPr>
        </p:nvGraphicFramePr>
        <p:xfrm>
          <a:off x="2775588" y="926475"/>
          <a:ext cx="3592825" cy="3947160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6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 del salón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salón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U-105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U-228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D-106 EDIF DEL PARQUE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D-111 EDIF DEL PARQUE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U-118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U-134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U-203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U-218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U-219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U-231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D-107 EDIF DEL PARQUE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U-233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C-208 EDIF ORLANDO SIERRA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C-209 EDIF ORLANDO SIERRA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U-104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U-106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U-135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U-201 BICENTENARIO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4450" marR="44450" marT="0" marB="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2042B31C-3122-D089-A69E-6B8B63E30E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39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4122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6E411115-0391-E3BF-B4B9-4C55E81C9A77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b="0" i="0" u="none" strike="noStrike" cap="none" noProof="0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1. DENOMINACIÓN: Información básica del programa</a:t>
            </a:r>
            <a:endParaRPr lang="es-CO" noProof="0" dirty="0"/>
          </a:p>
        </p:txBody>
      </p:sp>
      <p:graphicFrame>
        <p:nvGraphicFramePr>
          <p:cNvPr id="4" name="Google Shape;69;p3">
            <a:extLst>
              <a:ext uri="{FF2B5EF4-FFF2-40B4-BE49-F238E27FC236}">
                <a16:creationId xmlns:a16="http://schemas.microsoft.com/office/drawing/2014/main" id="{581B0662-B178-2B69-37CF-A0A9FBEECF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1966539"/>
              </p:ext>
            </p:extLst>
          </p:nvPr>
        </p:nvGraphicFramePr>
        <p:xfrm>
          <a:off x="303306" y="621274"/>
          <a:ext cx="4463850" cy="42754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5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7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Institución: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Universidad de Caldas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Institución acreditada: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Resolución de acreditación:  17202 Fecha: 24-Oct-2018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del programa: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TECNOLOGÍA ELÉCTRICA EN GENERACIÓN Y GESTIÓN EFICIENTE DE ENERGÍAS RENOVABLES</a:t>
                      </a:r>
                      <a:endParaRPr lang="es-CO" sz="1100" u="none" strike="noStrike" cap="none" noProof="0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Título a otorgar: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TECNOLOGO ELÉCTRICO EN GENERACIÓN Y GESTIÓN EFICIENTE DE ENERGÍAS RENOVABLES</a:t>
                      </a:r>
                      <a:endParaRPr lang="es-CO" sz="1100" u="none" strike="noStrike" cap="none" noProof="0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Objeto de estudio: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900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 aplicación de conocimientos y habilidades prácticas para la instalación, configuración, operación, mantenimiento y gestión eficiente de sistemas de generación de energía basados en fuentes renovables. El programa se enfoca en la implementación de tecnologías eléctricas existentes para la generación limpia, su integración segura y funcional a sistemas eléctricos, la aplicación de estrategias de eficiencia energética a nivel operativo, y el cumplimiento de la normativa técnica y de seguridad vigente, con el fin de formar tecnólogos capaces de soportar técnicamente la transición hacia una matriz energética sostenible.</a:t>
                      </a:r>
                      <a:endParaRPr lang="es-CO" sz="9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Ubicación: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Manizales, Anserma, Rio sucio y aguadas, Caldas, Colombia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Ampliación: 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Nivel del programa: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Tecnológico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Modalidades: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Presencial</a:t>
                      </a:r>
                      <a:endParaRPr lang="es-CO" noProof="0" dirty="0"/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Metodología: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Presencial 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Campo amplio: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Ingeniería, Electricidad, y Afines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7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Campo detallado: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-127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CO" sz="1000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Electricidad y energía</a:t>
                      </a:r>
                      <a:endParaRPr lang="es-CO" sz="11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5" name="Google Shape;70;p3">
            <a:extLst>
              <a:ext uri="{FF2B5EF4-FFF2-40B4-BE49-F238E27FC236}">
                <a16:creationId xmlns:a16="http://schemas.microsoft.com/office/drawing/2014/main" id="{A814199D-19C1-DCB1-FB1F-CB3AA7CA91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7395700"/>
              </p:ext>
            </p:extLst>
          </p:nvPr>
        </p:nvGraphicFramePr>
        <p:xfrm>
          <a:off x="4767148" y="621274"/>
          <a:ext cx="3928750" cy="37877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8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Duración estimada del programa (semestres):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de créditos académicos: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92</a:t>
                      </a: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de estudiantes en el primer semestre: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-127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CO" sz="1000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 (</a:t>
                      </a:r>
                      <a:r>
                        <a:rPr lang="es-CO" sz="1000" noProof="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punto de equilibrio)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Periodicidad de la admisión: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Semestral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Jornada de trabajo: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mixta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Dedicación al programa: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 semestres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6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Instancia que expide la norma de aprobación: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Consejo Superior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Número y fecha del Acuerdo: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Teléfono: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(6) 8781500  ext. 12420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Fax: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Apartado aéreo: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275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5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E-mail: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Valor de la matricula: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1,</a:t>
                      </a:r>
                      <a:r>
                        <a:rPr lang="es-CO" sz="1000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smmlv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Facultad a la que está adscrito: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Facultad de Ciencias Exactas y Naturales</a:t>
                      </a:r>
                      <a:endParaRPr lang="es-CO" sz="1000" u="none" strike="noStrike" cap="none" noProof="0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Desarrollado por convenio (S/N):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b="1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Registro calificado anterior (si aplica)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 u="none" strike="noStrike" cap="none" noProof="0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  <a:endParaRPr lang="es-CO" sz="1000" u="none" strike="noStrike" cap="none" noProof="0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625" marR="6362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723D37F-91BC-96A1-5DBD-8C91D9A61D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4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86429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C2F96AEE-1A60-8E6D-3A3C-2863E50F7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E01BF698-4C73-A301-B49E-C6CFE06D0906}"/>
              </a:ext>
            </a:extLst>
          </p:cNvPr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>
            <a:extLst>
              <a:ext uri="{FF2B5EF4-FFF2-40B4-BE49-F238E27FC236}">
                <a16:creationId xmlns:a16="http://schemas.microsoft.com/office/drawing/2014/main" id="{C54D05F1-657C-6C66-2E98-8AD40DACDAB9}"/>
              </a:ext>
            </a:extLst>
          </p:cNvPr>
          <p:cNvSpPr txBox="1"/>
          <p:nvPr/>
        </p:nvSpPr>
        <p:spPr>
          <a:xfrm>
            <a:off x="59201" y="165959"/>
            <a:ext cx="8396467" cy="7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s-CO" sz="2800" b="1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9</a:t>
            </a: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Roboto"/>
              </a:rPr>
              <a:t>. </a:t>
            </a:r>
            <a:r>
              <a:rPr lang="es-CO" sz="2800" b="1" i="0" u="none" strike="noStrike" cap="none" noProof="0" dirty="0">
                <a:solidFill>
                  <a:srgbClr val="00206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  <a:sym typeface="Times New Roman"/>
              </a:rPr>
              <a:t>INFRAESTRUCTURA FÍSICA Y TECNOLÓGICA</a:t>
            </a:r>
            <a:endParaRPr lang="es-CO" sz="1400" b="0" i="0" u="none" strike="noStrike" cap="none" noProof="0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Times New Roman"/>
            </a:endParaRPr>
          </a:p>
        </p:txBody>
      </p:sp>
      <p:graphicFrame>
        <p:nvGraphicFramePr>
          <p:cNvPr id="428" name="Google Shape;428;g25a3e48faed_1_18"/>
          <p:cNvGraphicFramePr/>
          <p:nvPr>
            <p:extLst>
              <p:ext uri="{D42A27DB-BD31-4B8C-83A1-F6EECF244321}">
                <p14:modId xmlns:p14="http://schemas.microsoft.com/office/powerpoint/2010/main" val="3468564783"/>
              </p:ext>
            </p:extLst>
          </p:nvPr>
        </p:nvGraphicFramePr>
        <p:xfrm>
          <a:off x="1720900" y="2057025"/>
          <a:ext cx="5207000" cy="1527175"/>
        </p:xfrm>
        <a:graphic>
          <a:graphicData uri="http://schemas.openxmlformats.org/drawingml/2006/table">
            <a:tbl>
              <a:tblPr bandRow="1" bandCol="1">
                <a:noFill/>
              </a:tblPr>
              <a:tblGrid>
                <a:gridCol w="56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8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9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Espacio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Campus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b="1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Capacidad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B-413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Sala de Consejo de Facultad Ciencias Exactas y Naturales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C-201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Auditorio Danilo Cruz Vélez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U-117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Aula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Central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100" noProof="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lang="es-CO" sz="1200" noProof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7883828E-4147-0061-446B-03DB5B3FFC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40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7003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4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9" name="Google Shape;649;p64"/>
          <p:cNvPicPr preferRelativeResize="0"/>
          <p:nvPr/>
        </p:nvPicPr>
        <p:blipFill rotWithShape="1">
          <a:blip r:embed="rId4">
            <a:alphaModFix/>
          </a:blip>
          <a:srcRect t="15371" b="51797"/>
          <a:stretch/>
        </p:blipFill>
        <p:spPr>
          <a:xfrm>
            <a:off x="0" y="0"/>
            <a:ext cx="9144003" cy="2000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6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22865" y="-8164"/>
            <a:ext cx="801249" cy="812347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64"/>
          <p:cNvSpPr/>
          <p:nvPr/>
        </p:nvSpPr>
        <p:spPr>
          <a:xfrm>
            <a:off x="1133899" y="2376332"/>
            <a:ext cx="660950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-CO" sz="5400" b="1" i="0" u="none" strike="noStrike" cap="none" noProof="0" dirty="0">
                <a:solidFill>
                  <a:srgbClr val="B45F0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MUCHAS GRACIAS</a:t>
            </a:r>
            <a:endParaRPr lang="es-CO" sz="1400" b="0" i="0" u="none" strike="noStrike" cap="none" noProof="0" dirty="0">
              <a:solidFill>
                <a:srgbClr val="B45F0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2" name="Google Shape;652;p6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3524250"/>
            <a:ext cx="8353913" cy="10688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83A3261-2FA7-6733-AC16-C4411FD1DC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41</a:t>
            </a:fld>
            <a:endParaRPr lang="es-CO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A038BA4-C71E-DE48-EBB8-72EA7082A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C96AC26B-7EA2-81A9-D410-212E60010208}"/>
              </a:ext>
            </a:extLst>
          </p:cNvPr>
          <p:cNvSpPr txBox="1"/>
          <p:nvPr/>
        </p:nvSpPr>
        <p:spPr>
          <a:xfrm>
            <a:off x="591118" y="743980"/>
            <a:ext cx="433854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noProof="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Contexto Energético: Una Oportunidad Estratégica</a:t>
            </a:r>
            <a:endParaRPr lang="es-CO" sz="1800" b="0" i="0" u="none" strike="noStrike" cap="none" noProof="0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DF0BE477-700C-11A0-3207-B0F461942575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noProof="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CO" sz="1600" b="0" i="0" u="none" strike="noStrike" cap="none" noProof="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s-CO" sz="1600" noProof="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lang="es-CO" noProof="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CAD3577-609C-FEB9-0EB2-57618DD03D05}"/>
              </a:ext>
            </a:extLst>
          </p:cNvPr>
          <p:cNvSpPr txBox="1"/>
          <p:nvPr/>
        </p:nvSpPr>
        <p:spPr>
          <a:xfrm>
            <a:off x="574247" y="1560729"/>
            <a:ext cx="7699856" cy="2990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Sector Eléctrico Colombiano:</a:t>
            </a:r>
            <a:r>
              <a:rPr lang="es-CO" b="0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Liberalizado (Leyes 142/143), estratégico para el PIB (2.03% y creciendo - Corficolombiana).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Matriz Energética Actual:</a:t>
            </a:r>
            <a:r>
              <a:rPr lang="es-CO" b="0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Fuerte dependencia hidráulica (66.8%), térmica (30.5%). Vulnerabilidad climática.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Tendencia Global:</a:t>
            </a:r>
            <a:r>
              <a:rPr lang="es-CO" b="0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Crecimiento exponencial de las Energías Renovables No Convencionales (ERNC) impulsado por la sostenibilidad y competitividad.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Demanda Energética Creciente:</a:t>
            </a:r>
            <a:r>
              <a:rPr lang="es-CO" b="0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Proyección UPME 2035: 117,341 GWh/año. Necesidad de diversificar fuentes.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0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Marco Normativo Favorable:</a:t>
            </a:r>
            <a:r>
              <a:rPr lang="es-CO" b="0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 Ley 1715/2014 y 2099/2021, CONPES, Plan Nacional de Desarrollo (hidrógeno blanco) – incentivos claros.</a:t>
            </a:r>
          </a:p>
        </p:txBody>
      </p:sp>
      <p:pic>
        <p:nvPicPr>
          <p:cNvPr id="1028" name="Picture 4" descr="Unidad de Planeación Minero Energética - UPME | Infraestructura ...">
            <a:extLst>
              <a:ext uri="{FF2B5EF4-FFF2-40B4-BE49-F238E27FC236}">
                <a16:creationId xmlns:a16="http://schemas.microsoft.com/office/drawing/2014/main" id="{5089E758-87CE-5627-B939-F61813E6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3082" y="69290"/>
            <a:ext cx="1731072" cy="141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0627BFF-A08D-4184-0669-F23C8C356B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5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2677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213793CB-8D56-9406-21AC-E61C1E535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650150FA-96C6-51DB-2979-9BB414D53673}"/>
              </a:ext>
            </a:extLst>
          </p:cNvPr>
          <p:cNvSpPr txBox="1"/>
          <p:nvPr/>
        </p:nvSpPr>
        <p:spPr>
          <a:xfrm>
            <a:off x="591118" y="743980"/>
            <a:ext cx="437228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noProof="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La Transición Energética: Respuesta a Desafíos Globales</a:t>
            </a:r>
            <a:endParaRPr lang="es-CO" sz="1800" b="0" i="0" u="none" strike="noStrike" cap="none" noProof="0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23C9CB73-95D8-8B1F-5D2C-05C94FB465F5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noProof="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CO" sz="1600" b="0" i="0" u="none" strike="noStrike" cap="none" noProof="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s-CO" sz="1600" noProof="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lang="es-CO" noProof="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4B39B89-29D6-C403-1D30-8E832583C1A9}"/>
              </a:ext>
            </a:extLst>
          </p:cNvPr>
          <p:cNvSpPr txBox="1"/>
          <p:nvPr/>
        </p:nvSpPr>
        <p:spPr>
          <a:xfrm>
            <a:off x="549989" y="1712566"/>
            <a:ext cx="5435788" cy="2990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Desarrollo Sostenible: Satisfacer necesidades actuales sin comprometer el futuro (ODS 7, 13).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Mitigación Cambio Climático: Reducción de emisiones GEI (7 millones muertes/año por contaminación - OMS).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Seguridad Energética: Disminuir dependencia de fósiles volátiles y finitos.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Innovación y Competitividad: Las ERNC como motor de desarrollo tecnológico y económico.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El Programa como Agente de Cambio: Formando el talento humano necesario para liderar esta transición.</a:t>
            </a:r>
            <a:endParaRPr lang="es-CO" b="0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4098" name="Picture 2" descr="Minenergía traza hoja de ruta para la transformación energética en ...">
            <a:extLst>
              <a:ext uri="{FF2B5EF4-FFF2-40B4-BE49-F238E27FC236}">
                <a16:creationId xmlns:a16="http://schemas.microsoft.com/office/drawing/2014/main" id="{67950D06-7580-5222-D6F6-C15B71954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662" y="2114091"/>
            <a:ext cx="3343866" cy="188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A633F97-D7B8-8FD3-F477-CE08B8E562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6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1939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>
          <a:extLst>
            <a:ext uri="{FF2B5EF4-FFF2-40B4-BE49-F238E27FC236}">
              <a16:creationId xmlns:a16="http://schemas.microsoft.com/office/drawing/2014/main" id="{40D577C0-3A8B-699A-6717-A6EF33F6A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>
            <a:extLst>
              <a:ext uri="{FF2B5EF4-FFF2-40B4-BE49-F238E27FC236}">
                <a16:creationId xmlns:a16="http://schemas.microsoft.com/office/drawing/2014/main" id="{11EC66DC-FCBB-7F90-0548-E44A760C3FED}"/>
              </a:ext>
            </a:extLst>
          </p:cNvPr>
          <p:cNvSpPr txBox="1"/>
          <p:nvPr/>
        </p:nvSpPr>
        <p:spPr>
          <a:xfrm>
            <a:off x="591118" y="743980"/>
            <a:ext cx="437228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400"/>
            </a:pPr>
            <a:r>
              <a:rPr lang="es-CO" sz="1800" noProof="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Caldas: Territorio con Potencial Renovable y Necesidades Formativas</a:t>
            </a:r>
            <a:endParaRPr lang="es-CO" sz="1800" b="0" i="0" u="none" strike="noStrike" cap="none" noProof="0" dirty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  <a:sym typeface="Arial"/>
            </a:endParaRPr>
          </a:p>
        </p:txBody>
      </p:sp>
      <p:sp>
        <p:nvSpPr>
          <p:cNvPr id="2" name="Google Shape;68;p3">
            <a:extLst>
              <a:ext uri="{FF2B5EF4-FFF2-40B4-BE49-F238E27FC236}">
                <a16:creationId xmlns:a16="http://schemas.microsoft.com/office/drawing/2014/main" id="{02FA9D74-1D9A-E8F7-4008-8E5D2D085CE4}"/>
              </a:ext>
            </a:extLst>
          </p:cNvPr>
          <p:cNvSpPr txBox="1"/>
          <p:nvPr/>
        </p:nvSpPr>
        <p:spPr>
          <a:xfrm>
            <a:off x="459836" y="295793"/>
            <a:ext cx="5181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noProof="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s-CO" sz="1600" b="0" i="0" u="none" strike="noStrike" cap="none" noProof="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s-CO" sz="1600" noProof="0" dirty="0">
                <a:solidFill>
                  <a:schemeClr val="accent1">
                    <a:lumMod val="50000"/>
                  </a:schemeClr>
                </a:solidFill>
                <a:latin typeface="Roboto Black"/>
                <a:ea typeface="Roboto Black"/>
                <a:cs typeface="Roboto Black"/>
                <a:sym typeface="Roboto Black"/>
              </a:rPr>
              <a:t>JUSTIFICACIÓN</a:t>
            </a:r>
            <a:endParaRPr lang="es-CO" noProof="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411110-DA44-ED22-825F-B14BEE4E2D19}"/>
              </a:ext>
            </a:extLst>
          </p:cNvPr>
          <p:cNvSpPr txBox="1"/>
          <p:nvPr/>
        </p:nvSpPr>
        <p:spPr>
          <a:xfrm>
            <a:off x="549989" y="1712566"/>
            <a:ext cx="5435788" cy="23108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Alineación con Desarrollo Regional: Plan de Desarrollo Caldas (Sostenibilidad Ambiental), Plan Nacional Negocios Verdes (meta 2030).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Demanda Local: Necesidad de profesionales técnicos y tecnólogos para implementar proyectos de ERNC en sectores productivos (agroindustria, turismo, construcción).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s-CO" b="1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s-CO" b="1" i="0" noProof="0" dirty="0">
                <a:solidFill>
                  <a:schemeClr val="tx1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Compromiso UCALDAS: Respuesta a las necesidades formativas identificadas en municipios (Manizales, La Dorada, Anserma, Riosucio, etc.).</a:t>
            </a:r>
            <a:endParaRPr lang="es-CO" b="0" i="0" noProof="0" dirty="0">
              <a:solidFill>
                <a:schemeClr val="tx1"/>
              </a:solidFill>
              <a:effectLst/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5122" name="Picture 2" descr="Transición energética en Colombia | Celsia empresa de energía">
            <a:extLst>
              <a:ext uri="{FF2B5EF4-FFF2-40B4-BE49-F238E27FC236}">
                <a16:creationId xmlns:a16="http://schemas.microsoft.com/office/drawing/2014/main" id="{DB141E47-6352-2A19-0B9C-42EC38B5F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3764" y="1712566"/>
            <a:ext cx="3083304" cy="2055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BAED383-0F08-D938-B885-9F6223D4CA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7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52869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0BAEACE8-0405-0ADE-B539-4334E96F1D7C}"/>
              </a:ext>
            </a:extLst>
          </p:cNvPr>
          <p:cNvSpPr txBox="1"/>
          <p:nvPr/>
        </p:nvSpPr>
        <p:spPr>
          <a:xfrm>
            <a:off x="452283" y="360666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b="0" i="0" u="none" strike="noStrike" cap="none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2. JUSTIFICACIÓN</a:t>
            </a:r>
            <a:endParaRPr lang="es-CO" noProof="0" dirty="0"/>
          </a:p>
        </p:txBody>
      </p:sp>
      <p:sp>
        <p:nvSpPr>
          <p:cNvPr id="3" name="Google Shape;182;p13">
            <a:extLst>
              <a:ext uri="{FF2B5EF4-FFF2-40B4-BE49-F238E27FC236}">
                <a16:creationId xmlns:a16="http://schemas.microsoft.com/office/drawing/2014/main" id="{FA8C72A6-1898-16D4-3337-D6704780D5E5}"/>
              </a:ext>
            </a:extLst>
          </p:cNvPr>
          <p:cNvSpPr txBox="1"/>
          <p:nvPr/>
        </p:nvSpPr>
        <p:spPr>
          <a:xfrm>
            <a:off x="886" y="2319063"/>
            <a:ext cx="2538000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CO" sz="2500" b="0" i="0" u="none" strike="noStrike" cap="none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PROGRAMAS SIMILARES</a:t>
            </a:r>
          </a:p>
        </p:txBody>
      </p:sp>
      <p:sp>
        <p:nvSpPr>
          <p:cNvPr id="6" name="Google Shape;178;p13">
            <a:extLst>
              <a:ext uri="{FF2B5EF4-FFF2-40B4-BE49-F238E27FC236}">
                <a16:creationId xmlns:a16="http://schemas.microsoft.com/office/drawing/2014/main" id="{0CF89E60-B634-544D-EADD-D68A2AAE975E}"/>
              </a:ext>
            </a:extLst>
          </p:cNvPr>
          <p:cNvSpPr txBox="1"/>
          <p:nvPr/>
        </p:nvSpPr>
        <p:spPr>
          <a:xfrm>
            <a:off x="2538886" y="700845"/>
            <a:ext cx="5798869" cy="4416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b="0" i="0" u="none" strike="noStrike" cap="none" noProof="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Se observa un crecimiento significativo de la oferta educativa en Energías Renovables a nivel mundial y en Colombia. Sin embargo, es importante destacar que la mayoría de los programas existentes se enfocan en el nivel de educación superior, dejando una brecha en la formación técnica y tecnológica especializada. Esto representa una oportunidad para el programa tecnológico de la Universidad de Caldas, ya que llenaría este vacío y proporciona una formación práctica y aplicada a nivel técnico. Solo existen 1 programa de a nivel tecnológico a nivel nacional: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noProof="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noProof="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b="0" i="0" u="none" strike="noStrike" cap="none" noProof="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TECNOLOGÍA ELÉCTRICA EN GENERACIÓN Y GESTIÓN EFICIENTE DE ENERGÍAS RENOVABLES de la CORPORACIÓN INTERNACIONAL PARA EL DESARROLLO EDUCATIVO -CIDE-(Bogotá) que se encuentra activa y cuenta con registro calificado.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b="0" i="0" u="none" strike="noStrike" cap="none" noProof="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noProof="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Tiene un costo de $4,417,300, 3,3 SMMLV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200" noProof="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200" b="0" i="0" u="none" strike="noStrike" cap="none" noProof="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Cabe recalcar que la universidad autónoma de Manizales saco una Especialización en Energías Renovables y Eficiencia Energética.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100" noProof="0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100" b="0" i="0" u="none" strike="noStrike" cap="none" noProof="0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100" b="0" i="0" u="none" strike="noStrike" cap="none" noProof="0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1968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BDA8884-5DEA-5F0F-E3C3-F45543040C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8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6627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/>
        </p:nvSpPr>
        <p:spPr>
          <a:xfrm>
            <a:off x="766575" y="760850"/>
            <a:ext cx="35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8;p7">
            <a:extLst>
              <a:ext uri="{FF2B5EF4-FFF2-40B4-BE49-F238E27FC236}">
                <a16:creationId xmlns:a16="http://schemas.microsoft.com/office/drawing/2014/main" id="{0BAEACE8-0405-0ADE-B539-4334E96F1D7C}"/>
              </a:ext>
            </a:extLst>
          </p:cNvPr>
          <p:cNvSpPr txBox="1"/>
          <p:nvPr/>
        </p:nvSpPr>
        <p:spPr>
          <a:xfrm>
            <a:off x="452283" y="360666"/>
            <a:ext cx="5181599" cy="38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b="0" i="0" u="none" strike="noStrike" cap="none" noProof="0" dirty="0">
                <a:solidFill>
                  <a:srgbClr val="003B74"/>
                </a:solidFill>
                <a:latin typeface="Roboto Black"/>
                <a:ea typeface="Roboto Black"/>
                <a:cs typeface="Roboto Black"/>
                <a:sym typeface="Roboto Black"/>
              </a:rPr>
              <a:t>2. JUSTIFICACIÓN</a:t>
            </a:r>
            <a:endParaRPr lang="es-CO" noProof="0" dirty="0"/>
          </a:p>
        </p:txBody>
      </p:sp>
      <p:pic>
        <p:nvPicPr>
          <p:cNvPr id="4" name="Google Shape;232;g2e2d50abbc1_0_1">
            <a:extLst>
              <a:ext uri="{FF2B5EF4-FFF2-40B4-BE49-F238E27FC236}">
                <a16:creationId xmlns:a16="http://schemas.microsoft.com/office/drawing/2014/main" id="{59022A15-3236-A512-1EA2-C104D5FA9FE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440" y="742279"/>
            <a:ext cx="8760025" cy="42486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E8B3677-80C5-A36E-C2B9-7D31CA7EAC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9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9064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1762</TotalTime>
  <Words>2695</Words>
  <Application>Microsoft Office PowerPoint</Application>
  <PresentationFormat>Presentación en pantalla (16:9)</PresentationFormat>
  <Paragraphs>516</Paragraphs>
  <Slides>41</Slides>
  <Notes>41</Notes>
  <HiddenSlides>0</HiddenSlides>
  <MMClips>0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8" baseType="lpstr">
      <vt:lpstr>Roboto Black</vt:lpstr>
      <vt:lpstr>Calibri</vt:lpstr>
      <vt:lpstr>Roboto</vt:lpstr>
      <vt:lpstr>Arial</vt:lpstr>
      <vt:lpstr>Times New Roman</vt:lpstr>
      <vt:lpstr>Simple Light</vt:lpstr>
      <vt:lpstr>Document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6. Relacionamiento con el sector externo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Pedro Fernández E.</dc:creator>
  <cp:lastModifiedBy>Daniel vick</cp:lastModifiedBy>
  <cp:revision>39</cp:revision>
  <dcterms:modified xsi:type="dcterms:W3CDTF">2025-06-03T20:00:10Z</dcterms:modified>
</cp:coreProperties>
</file>